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3" r:id="rId1"/>
  </p:sldMasterIdLst>
  <p:notesMasterIdLst>
    <p:notesMasterId r:id="rId20"/>
  </p:notesMasterIdLst>
  <p:sldIdLst>
    <p:sldId id="256" r:id="rId2"/>
    <p:sldId id="269" r:id="rId3"/>
    <p:sldId id="271" r:id="rId4"/>
    <p:sldId id="272" r:id="rId5"/>
    <p:sldId id="270" r:id="rId6"/>
    <p:sldId id="257" r:id="rId7"/>
    <p:sldId id="258" r:id="rId8"/>
    <p:sldId id="260" r:id="rId9"/>
    <p:sldId id="259" r:id="rId10"/>
    <p:sldId id="262" r:id="rId11"/>
    <p:sldId id="263" r:id="rId12"/>
    <p:sldId id="265" r:id="rId13"/>
    <p:sldId id="266" r:id="rId14"/>
    <p:sldId id="267" r:id="rId15"/>
    <p:sldId id="268" r:id="rId16"/>
    <p:sldId id="273" r:id="rId17"/>
    <p:sldId id="274" r:id="rId18"/>
    <p:sldId id="26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6C719D-F930-42C6-B79B-36AFB4CA0E3C}" v="28" dt="2020-11-11T19:24:50.8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2" autoAdjust="0"/>
    <p:restoredTop sz="94660"/>
  </p:normalViewPr>
  <p:slideViewPr>
    <p:cSldViewPr snapToGrid="0">
      <p:cViewPr varScale="1">
        <p:scale>
          <a:sx n="86" d="100"/>
          <a:sy n="86" d="100"/>
        </p:scale>
        <p:origin x="32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16955C-AC75-402F-AD8A-5A6DE3D81424}" type="datetimeFigureOut">
              <a:rPr lang="en-US" smtClean="0"/>
              <a:t>11/17/2020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3FD023-2727-4B24-9263-8026C9A10D7D}" type="slidenum">
              <a:rPr lang="en-US" smtClean="0"/>
              <a:t>‹#›</a:t>
            </a:fld>
            <a:endParaRPr lang="en-US"/>
          </a:p>
        </p:txBody>
      </p:sp>
    </p:spTree>
    <p:extLst>
      <p:ext uri="{BB962C8B-B14F-4D97-AF65-F5344CB8AC3E}">
        <p14:creationId xmlns:p14="http://schemas.microsoft.com/office/powerpoint/2010/main" val="2122906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by kameliah style </a:t>
            </a:r>
          </a:p>
        </p:txBody>
      </p:sp>
      <p:sp>
        <p:nvSpPr>
          <p:cNvPr id="4" name="Slide Number Placeholder 3"/>
          <p:cNvSpPr>
            <a:spLocks noGrp="1"/>
          </p:cNvSpPr>
          <p:nvPr>
            <p:ph type="sldNum" sz="quarter" idx="5"/>
          </p:nvPr>
        </p:nvSpPr>
        <p:spPr/>
        <p:txBody>
          <a:bodyPr/>
          <a:lstStyle/>
          <a:p>
            <a:fld id="{367DF4FC-F4D4-394B-A582-4FC56D5664EA}" type="slidenum">
              <a:rPr lang="en-US" smtClean="0"/>
              <a:t>12</a:t>
            </a:fld>
            <a:endParaRPr lang="en-US"/>
          </a:p>
        </p:txBody>
      </p:sp>
    </p:spTree>
    <p:extLst>
      <p:ext uri="{BB962C8B-B14F-4D97-AF65-F5344CB8AC3E}">
        <p14:creationId xmlns:p14="http://schemas.microsoft.com/office/powerpoint/2010/main" val="3314026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by kameliah style </a:t>
            </a:r>
          </a:p>
        </p:txBody>
      </p:sp>
      <p:sp>
        <p:nvSpPr>
          <p:cNvPr id="4" name="Slide Number Placeholder 3"/>
          <p:cNvSpPr>
            <a:spLocks noGrp="1"/>
          </p:cNvSpPr>
          <p:nvPr>
            <p:ph type="sldNum" sz="quarter" idx="5"/>
          </p:nvPr>
        </p:nvSpPr>
        <p:spPr/>
        <p:txBody>
          <a:bodyPr/>
          <a:lstStyle/>
          <a:p>
            <a:fld id="{367DF4FC-F4D4-394B-A582-4FC56D5664EA}" type="slidenum">
              <a:rPr lang="en-US" smtClean="0"/>
              <a:t>13</a:t>
            </a:fld>
            <a:endParaRPr lang="en-US"/>
          </a:p>
        </p:txBody>
      </p:sp>
    </p:spTree>
    <p:extLst>
      <p:ext uri="{BB962C8B-B14F-4D97-AF65-F5344CB8AC3E}">
        <p14:creationId xmlns:p14="http://schemas.microsoft.com/office/powerpoint/2010/main" val="4126790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by kameliah style </a:t>
            </a:r>
          </a:p>
        </p:txBody>
      </p:sp>
      <p:sp>
        <p:nvSpPr>
          <p:cNvPr id="4" name="Slide Number Placeholder 3"/>
          <p:cNvSpPr>
            <a:spLocks noGrp="1"/>
          </p:cNvSpPr>
          <p:nvPr>
            <p:ph type="sldNum" sz="quarter" idx="5"/>
          </p:nvPr>
        </p:nvSpPr>
        <p:spPr/>
        <p:txBody>
          <a:bodyPr/>
          <a:lstStyle/>
          <a:p>
            <a:fld id="{367DF4FC-F4D4-394B-A582-4FC56D5664EA}" type="slidenum">
              <a:rPr lang="en-US" smtClean="0"/>
              <a:t>14</a:t>
            </a:fld>
            <a:endParaRPr lang="en-US"/>
          </a:p>
        </p:txBody>
      </p:sp>
    </p:spTree>
    <p:extLst>
      <p:ext uri="{BB962C8B-B14F-4D97-AF65-F5344CB8AC3E}">
        <p14:creationId xmlns:p14="http://schemas.microsoft.com/office/powerpoint/2010/main" val="989566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by kameliah style </a:t>
            </a:r>
          </a:p>
        </p:txBody>
      </p:sp>
      <p:sp>
        <p:nvSpPr>
          <p:cNvPr id="4" name="Slide Number Placeholder 3"/>
          <p:cNvSpPr>
            <a:spLocks noGrp="1"/>
          </p:cNvSpPr>
          <p:nvPr>
            <p:ph type="sldNum" sz="quarter" idx="5"/>
          </p:nvPr>
        </p:nvSpPr>
        <p:spPr/>
        <p:txBody>
          <a:bodyPr/>
          <a:lstStyle/>
          <a:p>
            <a:fld id="{367DF4FC-F4D4-394B-A582-4FC56D5664EA}" type="slidenum">
              <a:rPr lang="en-US" smtClean="0"/>
              <a:t>15</a:t>
            </a:fld>
            <a:endParaRPr lang="en-US"/>
          </a:p>
        </p:txBody>
      </p:sp>
    </p:spTree>
    <p:extLst>
      <p:ext uri="{BB962C8B-B14F-4D97-AF65-F5344CB8AC3E}">
        <p14:creationId xmlns:p14="http://schemas.microsoft.com/office/powerpoint/2010/main" val="2543708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2368607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0EAE44BB-81D2-7F49-9FC1-F78FEE59CB45}" type="datetimeFigureOut">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B0906D-5BC8-5442-9769-BEF14CFFDB84}" type="slidenum">
              <a:rPr lang="en-US" smtClean="0"/>
              <a:t>‹#›</a:t>
            </a:fld>
            <a:endParaRPr lang="en-US"/>
          </a:p>
        </p:txBody>
      </p:sp>
    </p:spTree>
    <p:extLst>
      <p:ext uri="{BB962C8B-B14F-4D97-AF65-F5344CB8AC3E}">
        <p14:creationId xmlns:p14="http://schemas.microsoft.com/office/powerpoint/2010/main" val="456245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91642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32141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11/17/2020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73612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89419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79432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69236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93841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2AC24A9-CCB6-4F8D-B8DB-C2F3692CFA5A}" type="datetimeFigureOut">
              <a:rPr lang="en-US" smtClean="0"/>
              <a:t>11/17/2020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38829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02366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6343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653202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62077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382676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26695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11/17/2020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151775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2AC24A9-CCB6-4F8D-B8DB-C2F3692CFA5A}" type="datetimeFigureOut">
              <a:rPr lang="en-US" smtClean="0"/>
              <a:t>11/17/2020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792050332"/>
      </p:ext>
    </p:extLst>
  </p:cSld>
  <p:clrMap bg1="dk1" tx1="lt1" bg2="dk2" tx2="lt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 id="2147484065" r:id="rId12"/>
    <p:sldLayoutId id="2147484066" r:id="rId13"/>
    <p:sldLayoutId id="2147484067" r:id="rId14"/>
    <p:sldLayoutId id="2147484068" r:id="rId15"/>
    <p:sldLayoutId id="2147484069" r:id="rId16"/>
    <p:sldLayoutId id="214748407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flickr.com/photos/worldbank/608062885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ocw.mit.edu/courses/urban-studies-and-planning/11-479-water-and-sanitation-infrastructure-planning-in-developing-countries-spring-2005/"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ocw.mit.edu/courses/urban-studies-and-planning/11-479-water-and-sanitation-infrastructure-planning-in-developing-countries-spring-200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publicdomainfiles.com/show_file.php?id=1393245601885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palgrave-journals.com/fr/journal/v108/n1/full/fr201415a.html" TargetMode="External"/><Relationship Id="rId2" Type="http://schemas.openxmlformats.org/officeDocument/2006/relationships/hyperlink" Target="https://blog.petrieflom.law.harvard.edu/2019/01/18/abortion-laws-in-america-16-new-datasets-explore-u-s-legal-landscape/" TargetMode="External"/><Relationship Id="rId1" Type="http://schemas.openxmlformats.org/officeDocument/2006/relationships/slideLayout" Target="../slideLayouts/slideLayout1.xml"/><Relationship Id="rId4" Type="http://schemas.openxmlformats.org/officeDocument/2006/relationships/hyperlink" Target="http://www.tandfonline.com/doi/abs/10.1080/09612025.2014.906117?af=R&am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3" descr="Diagram&#10;&#10;Description automatically generated">
            <a:extLst>
              <a:ext uri="{FF2B5EF4-FFF2-40B4-BE49-F238E27FC236}">
                <a16:creationId xmlns:a16="http://schemas.microsoft.com/office/drawing/2014/main" id="{8DE9D096-9F9D-4DC2-A37C-9D58136D1FAA}"/>
              </a:ext>
            </a:extLst>
          </p:cNvPr>
          <p:cNvPicPr>
            <a:picLocks noChangeAspect="1"/>
          </p:cNvPicPr>
          <p:nvPr/>
        </p:nvPicPr>
        <p:blipFill rotWithShape="1">
          <a:blip r:embed="rId2"/>
          <a:srcRect t="13324" r="-1" b="8538"/>
          <a:stretch/>
        </p:blipFill>
        <p:spPr>
          <a:xfrm>
            <a:off x="3523488" y="10"/>
            <a:ext cx="8668512" cy="6857990"/>
          </a:xfrm>
          <a:prstGeom prst="rect">
            <a:avLst/>
          </a:prstGeom>
        </p:spPr>
      </p:pic>
      <p:sp>
        <p:nvSpPr>
          <p:cNvPr id="2" name="Title 1">
            <a:extLst>
              <a:ext uri="{FF2B5EF4-FFF2-40B4-BE49-F238E27FC236}">
                <a16:creationId xmlns:a16="http://schemas.microsoft.com/office/drawing/2014/main" id="{37AAFF0C-87EF-44BC-83F7-49855251005E}"/>
              </a:ext>
            </a:extLst>
          </p:cNvPr>
          <p:cNvSpPr>
            <a:spLocks noGrp="1"/>
          </p:cNvSpPr>
          <p:nvPr>
            <p:ph type="ctrTitle"/>
          </p:nvPr>
        </p:nvSpPr>
        <p:spPr>
          <a:xfrm>
            <a:off x="477981" y="1122363"/>
            <a:ext cx="4023360" cy="3204134"/>
          </a:xfrm>
        </p:spPr>
        <p:txBody>
          <a:bodyPr anchor="b">
            <a:normAutofit/>
          </a:bodyPr>
          <a:lstStyle/>
          <a:p>
            <a:r>
              <a:rPr lang="en-US" sz="4800" dirty="0"/>
              <a:t>Policies &amp; Laws</a:t>
            </a:r>
          </a:p>
        </p:txBody>
      </p:sp>
      <p:sp>
        <p:nvSpPr>
          <p:cNvPr id="3" name="Subtitle 2">
            <a:extLst>
              <a:ext uri="{FF2B5EF4-FFF2-40B4-BE49-F238E27FC236}">
                <a16:creationId xmlns:a16="http://schemas.microsoft.com/office/drawing/2014/main" id="{51F03EC9-8A3C-4C66-9469-91B45A726DDB}"/>
              </a:ext>
            </a:extLst>
          </p:cNvPr>
          <p:cNvSpPr>
            <a:spLocks noGrp="1"/>
          </p:cNvSpPr>
          <p:nvPr>
            <p:ph type="subTitle" idx="1"/>
          </p:nvPr>
        </p:nvSpPr>
        <p:spPr>
          <a:xfrm>
            <a:off x="477980" y="4872922"/>
            <a:ext cx="4023359" cy="1208141"/>
          </a:xfrm>
        </p:spPr>
        <p:txBody>
          <a:bodyPr>
            <a:normAutofit fontScale="92500"/>
          </a:bodyPr>
          <a:lstStyle/>
          <a:p>
            <a:r>
              <a:rPr lang="en-US" sz="2000"/>
              <a:t>The changes and rollbacks to women’s rights</a:t>
            </a:r>
          </a:p>
          <a:p>
            <a:r>
              <a:rPr lang="en-US" sz="2000"/>
              <a:t>Are we equal? </a:t>
            </a:r>
          </a:p>
        </p:txBody>
      </p:sp>
    </p:spTree>
    <p:extLst>
      <p:ext uri="{BB962C8B-B14F-4D97-AF65-F5344CB8AC3E}">
        <p14:creationId xmlns:p14="http://schemas.microsoft.com/office/powerpoint/2010/main" val="100779022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AD1D-0A87-4472-941F-A5DFD592EB05}"/>
              </a:ext>
            </a:extLst>
          </p:cNvPr>
          <p:cNvSpPr>
            <a:spLocks noGrp="1"/>
          </p:cNvSpPr>
          <p:nvPr>
            <p:ph type="ctrTitle"/>
          </p:nvPr>
        </p:nvSpPr>
        <p:spPr>
          <a:xfrm>
            <a:off x="890338" y="640080"/>
            <a:ext cx="3734014" cy="3566160"/>
          </a:xfrm>
        </p:spPr>
        <p:txBody>
          <a:bodyPr anchor="b">
            <a:normAutofit fontScale="90000"/>
          </a:bodyPr>
          <a:lstStyle/>
          <a:p>
            <a:pPr>
              <a:lnSpc>
                <a:spcPct val="90000"/>
              </a:lnSpc>
            </a:pPr>
            <a:r>
              <a:rPr lang="en-US" sz="6800" dirty="0">
                <a:latin typeface="Times New Roman" panose="02020603050405020304" pitchFamily="18" charset="0"/>
                <a:cs typeface="Times New Roman" panose="02020603050405020304" pitchFamily="18" charset="0"/>
              </a:rPr>
              <a:t>Unfair pay in work field</a:t>
            </a:r>
          </a:p>
        </p:txBody>
      </p:sp>
      <p:sp>
        <p:nvSpPr>
          <p:cNvPr id="3" name="Subtitle 2">
            <a:extLst>
              <a:ext uri="{FF2B5EF4-FFF2-40B4-BE49-F238E27FC236}">
                <a16:creationId xmlns:a16="http://schemas.microsoft.com/office/drawing/2014/main" id="{913BFCBE-DB0F-41D7-B190-69C25E912F86}"/>
              </a:ext>
            </a:extLst>
          </p:cNvPr>
          <p:cNvSpPr>
            <a:spLocks noGrp="1"/>
          </p:cNvSpPr>
          <p:nvPr>
            <p:ph type="subTitle" idx="1"/>
          </p:nvPr>
        </p:nvSpPr>
        <p:spPr>
          <a:xfrm>
            <a:off x="890339" y="4636008"/>
            <a:ext cx="3734014" cy="1572768"/>
          </a:xfrm>
        </p:spPr>
        <p:txBody>
          <a:bodyPr>
            <a:normAutofit/>
          </a:bodyPr>
          <a:lstStyle/>
          <a:p>
            <a:r>
              <a:rPr lang="en-US" dirty="0">
                <a:latin typeface="Times New Roman" panose="02020603050405020304" pitchFamily="18" charset="0"/>
                <a:cs typeface="Times New Roman" panose="02020603050405020304" pitchFamily="18" charset="0"/>
              </a:rPr>
              <a:t>Will</a:t>
            </a:r>
            <a:r>
              <a:rPr lang="en-US" dirty="0"/>
              <a:t> </a:t>
            </a:r>
            <a:r>
              <a:rPr lang="en-US" dirty="0">
                <a:latin typeface="Times New Roman" panose="02020603050405020304" pitchFamily="18" charset="0"/>
                <a:cs typeface="Times New Roman" panose="02020603050405020304" pitchFamily="18" charset="0"/>
              </a:rPr>
              <a:t>it ever change?</a:t>
            </a:r>
            <a:endParaRPr lang="en-US" dirty="0"/>
          </a:p>
        </p:txBody>
      </p:sp>
      <p:pic>
        <p:nvPicPr>
          <p:cNvPr id="4" name="Picture 3">
            <a:extLst>
              <a:ext uri="{FF2B5EF4-FFF2-40B4-BE49-F238E27FC236}">
                <a16:creationId xmlns:a16="http://schemas.microsoft.com/office/drawing/2014/main" id="{8608F3BD-40AC-4BAF-B65C-788B1BAE85DB}"/>
              </a:ext>
            </a:extLst>
          </p:cNvPr>
          <p:cNvPicPr>
            <a:picLocks noChangeAspect="1"/>
          </p:cNvPicPr>
          <p:nvPr/>
        </p:nvPicPr>
        <p:blipFill rotWithShape="1">
          <a:blip r:embed="rId2"/>
          <a:srcRect l="23385" r="9662" b="-1"/>
          <a:stretch/>
        </p:blipFill>
        <p:spPr>
          <a:xfrm>
            <a:off x="5255396" y="-56126"/>
            <a:ext cx="6935081" cy="6914126"/>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87065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18790-8D61-4062-B2D2-01D88254CD55}"/>
              </a:ext>
            </a:extLst>
          </p:cNvPr>
          <p:cNvSpPr>
            <a:spLocks noGrp="1"/>
          </p:cNvSpPr>
          <p:nvPr>
            <p:ph type="title"/>
          </p:nvPr>
        </p:nvSpPr>
        <p:spPr/>
        <p:txBody>
          <a:bodyPr/>
          <a:lstStyle/>
          <a:p>
            <a:r>
              <a:rPr lang="en-US" dirty="0"/>
              <a:t>Different races</a:t>
            </a:r>
          </a:p>
        </p:txBody>
      </p:sp>
      <p:sp>
        <p:nvSpPr>
          <p:cNvPr id="3" name="Content Placeholder 2">
            <a:extLst>
              <a:ext uri="{FF2B5EF4-FFF2-40B4-BE49-F238E27FC236}">
                <a16:creationId xmlns:a16="http://schemas.microsoft.com/office/drawing/2014/main" id="{5E373A59-6F74-4777-A71A-6E10B8EC9E6A}"/>
              </a:ext>
            </a:extLst>
          </p:cNvPr>
          <p:cNvSpPr>
            <a:spLocks noGrp="1"/>
          </p:cNvSpPr>
          <p:nvPr>
            <p:ph idx="1"/>
          </p:nvPr>
        </p:nvSpPr>
        <p:spPr/>
        <p:txBody>
          <a:bodyPr>
            <a:normAutofit/>
          </a:bodyPr>
          <a:lstStyle/>
          <a:p>
            <a:r>
              <a:rPr lang="en-US" sz="1800" dirty="0">
                <a:latin typeface="Times New Roman" panose="02020603050405020304" pitchFamily="18" charset="0"/>
                <a:cs typeface="Times New Roman" panose="02020603050405020304" pitchFamily="18" charset="0"/>
              </a:rPr>
              <a:t>Women of race and color also deal with the unequal treatment of wages being earned.</a:t>
            </a:r>
          </a:p>
          <a:p>
            <a:r>
              <a:rPr lang="en-US" sz="1800" dirty="0">
                <a:latin typeface="Times New Roman" panose="02020603050405020304" pitchFamily="18" charset="0"/>
                <a:cs typeface="Times New Roman" panose="02020603050405020304" pitchFamily="18" charset="0"/>
              </a:rPr>
              <a:t>African American women were making 0.62 </a:t>
            </a:r>
          </a:p>
          <a:p>
            <a:r>
              <a:rPr lang="en-US" sz="1800" dirty="0">
                <a:latin typeface="Times New Roman" panose="02020603050405020304" pitchFamily="18" charset="0"/>
                <a:cs typeface="Times New Roman" panose="02020603050405020304" pitchFamily="18" charset="0"/>
              </a:rPr>
              <a:t>Latin women were making 0.54</a:t>
            </a:r>
          </a:p>
          <a:p>
            <a:r>
              <a:rPr lang="en-US" sz="1800" dirty="0">
                <a:latin typeface="Times New Roman" panose="02020603050405020304" pitchFamily="18" charset="0"/>
                <a:cs typeface="Times New Roman" panose="02020603050405020304" pitchFamily="18" charset="0"/>
              </a:rPr>
              <a:t>American Indian and Alaska Native were making 0.57</a:t>
            </a:r>
          </a:p>
          <a:p>
            <a:r>
              <a:rPr lang="en-US" sz="1800" dirty="0">
                <a:latin typeface="Times New Roman" panose="02020603050405020304" pitchFamily="18" charset="0"/>
                <a:cs typeface="Times New Roman" panose="02020603050405020304" pitchFamily="18" charset="0"/>
              </a:rPr>
              <a:t>Hawaiian and pacific Islander make 0.61 </a:t>
            </a:r>
          </a:p>
          <a:p>
            <a:r>
              <a:rPr lang="en-US" sz="1800" dirty="0">
                <a:latin typeface="Times New Roman" panose="02020603050405020304" pitchFamily="18" charset="0"/>
                <a:cs typeface="Times New Roman" panose="02020603050405020304" pitchFamily="18" charset="0"/>
              </a:rPr>
              <a:t>All these women of different race were making this much compared to every dollar a Caucasian male works.</a:t>
            </a:r>
          </a:p>
          <a:p>
            <a:endParaRPr lang="en-US" dirty="0"/>
          </a:p>
          <a:p>
            <a:pPr marL="0" indent="0">
              <a:buNone/>
            </a:pPr>
            <a:endParaRPr lang="en-US" dirty="0"/>
          </a:p>
        </p:txBody>
      </p:sp>
      <p:pic>
        <p:nvPicPr>
          <p:cNvPr id="4" name="Picture 3">
            <a:extLst>
              <a:ext uri="{FF2B5EF4-FFF2-40B4-BE49-F238E27FC236}">
                <a16:creationId xmlns:a16="http://schemas.microsoft.com/office/drawing/2014/main" id="{7F06AAFA-96E0-4ECE-BACB-45F8C44F59E7}"/>
              </a:ext>
            </a:extLst>
          </p:cNvPr>
          <p:cNvPicPr>
            <a:picLocks noChangeAspect="1"/>
          </p:cNvPicPr>
          <p:nvPr/>
        </p:nvPicPr>
        <p:blipFill>
          <a:blip r:embed="rId2"/>
          <a:stretch>
            <a:fillRect/>
          </a:stretch>
        </p:blipFill>
        <p:spPr>
          <a:xfrm>
            <a:off x="2673531" y="4415246"/>
            <a:ext cx="7476309" cy="1766098"/>
          </a:xfrm>
          <a:prstGeom prst="rect">
            <a:avLst/>
          </a:prstGeom>
        </p:spPr>
      </p:pic>
    </p:spTree>
    <p:extLst>
      <p:ext uri="{BB962C8B-B14F-4D97-AF65-F5344CB8AC3E}">
        <p14:creationId xmlns:p14="http://schemas.microsoft.com/office/powerpoint/2010/main" val="363341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661A-D31E-4ACA-9D0B-656EC003B985}"/>
              </a:ext>
            </a:extLst>
          </p:cNvPr>
          <p:cNvSpPr>
            <a:spLocks noGrp="1"/>
          </p:cNvSpPr>
          <p:nvPr>
            <p:ph type="title"/>
          </p:nvPr>
        </p:nvSpPr>
        <p:spPr/>
        <p:txBody>
          <a:bodyPr/>
          <a:lstStyle/>
          <a:p>
            <a:r>
              <a:rPr lang="en-US" dirty="0"/>
              <a:t>The history of unequal pay</a:t>
            </a:r>
          </a:p>
        </p:txBody>
      </p:sp>
      <p:sp>
        <p:nvSpPr>
          <p:cNvPr id="3" name="Content Placeholder 2">
            <a:extLst>
              <a:ext uri="{FF2B5EF4-FFF2-40B4-BE49-F238E27FC236}">
                <a16:creationId xmlns:a16="http://schemas.microsoft.com/office/drawing/2014/main" id="{62998B8F-9F4E-4DB8-BD67-EBFEAB6C694D}"/>
              </a:ext>
            </a:extLst>
          </p:cNvPr>
          <p:cNvSpPr>
            <a:spLocks noGrp="1"/>
          </p:cNvSpPr>
          <p:nvPr>
            <p:ph idx="1"/>
          </p:nvPr>
        </p:nvSpPr>
        <p:spPr/>
        <p:txBody>
          <a:bodyPr>
            <a:normAutofit/>
          </a:bodyPr>
          <a:lstStyle/>
          <a:p>
            <a:r>
              <a:rPr lang="en-US" dirty="0"/>
              <a:t>The history of unequal pay began in the late 19</a:t>
            </a:r>
            <a:r>
              <a:rPr lang="en-US" baseline="30000" dirty="0"/>
              <a:t>th</a:t>
            </a:r>
            <a:r>
              <a:rPr lang="en-US" dirty="0"/>
              <a:t> century.</a:t>
            </a:r>
          </a:p>
          <a:p>
            <a:r>
              <a:rPr lang="en-US" dirty="0"/>
              <a:t>Women began working when the men were deployed for the WW1 , except women were being paid less to do the same job the men were doing.</a:t>
            </a:r>
          </a:p>
          <a:p>
            <a:r>
              <a:rPr lang="en-US" dirty="0"/>
              <a:t>The first strike for equal pay for woman began in 1918.</a:t>
            </a:r>
          </a:p>
          <a:p>
            <a:r>
              <a:rPr lang="en-US" dirty="0"/>
              <a:t>A campaign began called the Equal Pay Act (1970) and this helped for men and women be entitled to the same amount of pay.</a:t>
            </a:r>
          </a:p>
          <a:p>
            <a:r>
              <a:rPr lang="en-US" dirty="0"/>
              <a:t>The Equal Pay Campaign had been passed in 1970 but was not able to be implemented into the laws until later on in January in 1976.</a:t>
            </a:r>
          </a:p>
          <a:p>
            <a:endParaRPr lang="en-US" dirty="0"/>
          </a:p>
          <a:p>
            <a:endParaRPr lang="en-US" dirty="0"/>
          </a:p>
        </p:txBody>
      </p:sp>
    </p:spTree>
    <p:extLst>
      <p:ext uri="{BB962C8B-B14F-4D97-AF65-F5344CB8AC3E}">
        <p14:creationId xmlns:p14="http://schemas.microsoft.com/office/powerpoint/2010/main" val="3665427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0143-C5EC-44B8-A7F4-1834CBC9557F}"/>
              </a:ext>
            </a:extLst>
          </p:cNvPr>
          <p:cNvSpPr>
            <a:spLocks noGrp="1"/>
          </p:cNvSpPr>
          <p:nvPr>
            <p:ph type="title"/>
          </p:nvPr>
        </p:nvSpPr>
        <p:spPr/>
        <p:txBody>
          <a:bodyPr/>
          <a:lstStyle/>
          <a:p>
            <a:r>
              <a:rPr lang="en-US" dirty="0"/>
              <a:t>Women earn less the men</a:t>
            </a:r>
          </a:p>
        </p:txBody>
      </p:sp>
      <p:sp>
        <p:nvSpPr>
          <p:cNvPr id="3" name="Content Placeholder 2">
            <a:extLst>
              <a:ext uri="{FF2B5EF4-FFF2-40B4-BE49-F238E27FC236}">
                <a16:creationId xmlns:a16="http://schemas.microsoft.com/office/drawing/2014/main" id="{36F02C66-8A1C-49CB-91F3-F5B802240108}"/>
              </a:ext>
            </a:extLst>
          </p:cNvPr>
          <p:cNvSpPr>
            <a:spLocks noGrp="1"/>
          </p:cNvSpPr>
          <p:nvPr>
            <p:ph idx="1"/>
          </p:nvPr>
        </p:nvSpPr>
        <p:spPr>
          <a:xfrm>
            <a:off x="838200" y="1929383"/>
            <a:ext cx="10515600" cy="4563491"/>
          </a:xfrm>
        </p:spPr>
        <p:txBody>
          <a:bodyPr/>
          <a:lstStyle/>
          <a:p>
            <a:r>
              <a:rPr lang="en-US" sz="2400" dirty="0">
                <a:latin typeface="Times New Roman" panose="02020603050405020304" pitchFamily="18" charset="0"/>
                <a:cs typeface="Times New Roman" panose="02020603050405020304" pitchFamily="18" charset="0"/>
              </a:rPr>
              <a:t>In 2018 women were earning 81.6 cents less then men for every dollar that they earned, with women also earning a 9,766 less compared to men.</a:t>
            </a:r>
          </a:p>
          <a:p>
            <a:r>
              <a:rPr lang="en-US" sz="2400" dirty="0">
                <a:latin typeface="Times New Roman" panose="02020603050405020304" pitchFamily="18" charset="0"/>
                <a:cs typeface="Times New Roman" panose="02020603050405020304" pitchFamily="18" charset="0"/>
              </a:rPr>
              <a:t>In 2019 women were making 79 cents for every dollar men were making.</a:t>
            </a:r>
          </a:p>
          <a:p>
            <a:r>
              <a:rPr lang="en-US" sz="2400" dirty="0">
                <a:latin typeface="Times New Roman" panose="02020603050405020304" pitchFamily="18" charset="0"/>
                <a:cs typeface="Times New Roman" panose="02020603050405020304" pitchFamily="18" charset="0"/>
              </a:rPr>
              <a:t>In 2020  women were earning 81 cents for every dollar men were making.</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4F610EB-9545-4540-BC45-A568334AFBC8}"/>
              </a:ext>
            </a:extLst>
          </p:cNvPr>
          <p:cNvPicPr>
            <a:picLocks noChangeAspect="1"/>
          </p:cNvPicPr>
          <p:nvPr/>
        </p:nvPicPr>
        <p:blipFill>
          <a:blip r:embed="rId2"/>
          <a:stretch>
            <a:fillRect/>
          </a:stretch>
        </p:blipFill>
        <p:spPr>
          <a:xfrm>
            <a:off x="3441700" y="3939124"/>
            <a:ext cx="6007100" cy="2299750"/>
          </a:xfrm>
          <a:prstGeom prst="rect">
            <a:avLst/>
          </a:prstGeom>
        </p:spPr>
      </p:pic>
    </p:spTree>
    <p:extLst>
      <p:ext uri="{BB962C8B-B14F-4D97-AF65-F5344CB8AC3E}">
        <p14:creationId xmlns:p14="http://schemas.microsoft.com/office/powerpoint/2010/main" val="2869203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F41E-BB70-4004-8542-D006AF4933DA}"/>
              </a:ext>
            </a:extLst>
          </p:cNvPr>
          <p:cNvSpPr>
            <a:spLocks noGrp="1"/>
          </p:cNvSpPr>
          <p:nvPr>
            <p:ph type="ctrTitle"/>
          </p:nvPr>
        </p:nvSpPr>
        <p:spPr>
          <a:xfrm>
            <a:off x="5173366" y="674285"/>
            <a:ext cx="6272784" cy="1020355"/>
          </a:xfrm>
        </p:spPr>
        <p:txBody>
          <a:bodyPr vert="horz" lIns="91440" tIns="45720" rIns="91440" bIns="45720" rtlCol="0" anchor="b">
            <a:normAutofit/>
          </a:bodyPr>
          <a:lstStyle/>
          <a:p>
            <a:r>
              <a:rPr lang="en-US" sz="2800" dirty="0"/>
              <a:t>United Nations Population Funds</a:t>
            </a:r>
          </a:p>
        </p:txBody>
      </p:sp>
      <p:sp>
        <p:nvSpPr>
          <p:cNvPr id="3" name="Subtitle 2">
            <a:extLst>
              <a:ext uri="{FF2B5EF4-FFF2-40B4-BE49-F238E27FC236}">
                <a16:creationId xmlns:a16="http://schemas.microsoft.com/office/drawing/2014/main" id="{DF4314B8-4E82-4D51-A961-75D6C4E081CF}"/>
              </a:ext>
            </a:extLst>
          </p:cNvPr>
          <p:cNvSpPr>
            <a:spLocks noGrp="1"/>
          </p:cNvSpPr>
          <p:nvPr>
            <p:ph type="subTitle" idx="1"/>
          </p:nvPr>
        </p:nvSpPr>
        <p:spPr>
          <a:xfrm>
            <a:off x="5288492" y="2953829"/>
            <a:ext cx="6272784" cy="3483871"/>
          </a:xfrm>
        </p:spPr>
        <p:txBody>
          <a:bodyPr vert="horz" lIns="91440" tIns="45720" rIns="91440" bIns="45720" rtlCol="0">
            <a:normAutofit fontScale="55000" lnSpcReduction="20000"/>
          </a:bodyPr>
          <a:lstStyle/>
          <a:p>
            <a:pPr marL="171450" indent="-228600">
              <a:lnSpc>
                <a:spcPct val="100000"/>
              </a:lnSpc>
              <a:buFont typeface="Arial" panose="020B0604020202020204" pitchFamily="34" charset="0"/>
              <a:buChar char="•"/>
            </a:pPr>
            <a:r>
              <a:rPr lang="en-US" sz="2100" dirty="0"/>
              <a:t>The United Nations Population Funds (UNFPA) provides family planning and reproductive services to more than 150 countries globally. </a:t>
            </a:r>
          </a:p>
          <a:p>
            <a:pPr marL="171450" indent="-228600">
              <a:lnSpc>
                <a:spcPct val="100000"/>
              </a:lnSpc>
              <a:buFont typeface="Arial" panose="020B0604020202020204" pitchFamily="34" charset="0"/>
              <a:buChar char="•"/>
            </a:pPr>
            <a:r>
              <a:rPr lang="en-US" sz="2100" dirty="0"/>
              <a:t>UNFPA works to expand contraception to women around the world. Helping combat maternal mortality, female genital mutilation, and HIV/AIDS.</a:t>
            </a:r>
          </a:p>
          <a:p>
            <a:pPr marL="171450" indent="-228600">
              <a:lnSpc>
                <a:spcPct val="100000"/>
              </a:lnSpc>
              <a:buFont typeface="Arial" panose="020B0604020202020204" pitchFamily="34" charset="0"/>
              <a:buChar char="•"/>
            </a:pPr>
            <a:r>
              <a:rPr lang="en-US" sz="2100" dirty="0"/>
              <a:t>Within the first 100 days in office President Trump’s administration has taken funding from the UNFPA. Funding had been blocked for 3 years straight, from 2017-2019. </a:t>
            </a:r>
          </a:p>
          <a:p>
            <a:pPr marL="171450" indent="-228600">
              <a:lnSpc>
                <a:spcPct val="100000"/>
              </a:lnSpc>
              <a:buFont typeface="Arial" panose="020B0604020202020204" pitchFamily="34" charset="0"/>
              <a:buChar char="•"/>
            </a:pPr>
            <a:r>
              <a:rPr lang="en-US" sz="2100" dirty="0"/>
              <a:t>The administration refused to provide funding under the Kemp-Kasten Amendment, which block U.S. aid to any organization the U.S. president determines is involved in coercive abortion or involuntary sterilization. </a:t>
            </a:r>
          </a:p>
          <a:p>
            <a:pPr marL="171450" indent="-228600">
              <a:lnSpc>
                <a:spcPct val="100000"/>
              </a:lnSpc>
              <a:buFont typeface="Arial" panose="020B0604020202020204" pitchFamily="34" charset="0"/>
              <a:buChar char="•"/>
            </a:pPr>
            <a:r>
              <a:rPr lang="en-US" sz="2100" dirty="0"/>
              <a:t>No evidence shows UNFPA supports coercive abortion or involuntary sterilization. UNFPA does not promote abortion in its family planning services or provide abortion services.</a:t>
            </a:r>
          </a:p>
          <a:p>
            <a:pPr marL="171450" indent="-228600">
              <a:lnSpc>
                <a:spcPct val="100000"/>
              </a:lnSpc>
              <a:buFont typeface="Arial" panose="020B0604020202020204" pitchFamily="34" charset="0"/>
              <a:buChar char="•"/>
            </a:pPr>
            <a:r>
              <a:rPr lang="en-US" sz="2100" dirty="0"/>
              <a:t>Funding from the U.S. in 2016 helped UNFPA provide contraception to 800,000 women and prevent 100,000 unsafe abortions worldwide. </a:t>
            </a:r>
          </a:p>
          <a:p>
            <a:pPr marL="171450" indent="-228600">
              <a:lnSpc>
                <a:spcPct val="100000"/>
              </a:lnSpc>
              <a:buFont typeface="Arial" panose="020B0604020202020204" pitchFamily="34" charset="0"/>
              <a:buChar char="•"/>
            </a:pPr>
            <a:endParaRPr lang="en-US" sz="1000" dirty="0"/>
          </a:p>
        </p:txBody>
      </p:sp>
      <p:pic>
        <p:nvPicPr>
          <p:cNvPr id="1026" name="Picture 2" descr="United Nations Population Fund - Wikipedia">
            <a:extLst>
              <a:ext uri="{FF2B5EF4-FFF2-40B4-BE49-F238E27FC236}">
                <a16:creationId xmlns:a16="http://schemas.microsoft.com/office/drawing/2014/main" id="{DA5149DA-84A2-4857-8587-927AEED6C5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7200" y="1603515"/>
            <a:ext cx="4217332" cy="3577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16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1C68E-2184-4F91-B088-FBA2455CDF21}"/>
              </a:ext>
            </a:extLst>
          </p:cNvPr>
          <p:cNvSpPr>
            <a:spLocks noGrp="1"/>
          </p:cNvSpPr>
          <p:nvPr>
            <p:ph type="ctrTitle"/>
          </p:nvPr>
        </p:nvSpPr>
        <p:spPr>
          <a:xfrm>
            <a:off x="5395578" y="593901"/>
            <a:ext cx="5991244" cy="386901"/>
          </a:xfrm>
        </p:spPr>
        <p:txBody>
          <a:bodyPr vert="horz" lIns="91440" tIns="45720" rIns="91440" bIns="45720" rtlCol="0" anchor="ctr">
            <a:normAutofit/>
          </a:bodyPr>
          <a:lstStyle/>
          <a:p>
            <a:r>
              <a:rPr lang="en-US" sz="1600" dirty="0"/>
              <a:t>Less Funding for Title IX in Colleges &amp; Universities </a:t>
            </a:r>
          </a:p>
        </p:txBody>
      </p:sp>
      <p:sp>
        <p:nvSpPr>
          <p:cNvPr id="3" name="Subtitle 2">
            <a:extLst>
              <a:ext uri="{FF2B5EF4-FFF2-40B4-BE49-F238E27FC236}">
                <a16:creationId xmlns:a16="http://schemas.microsoft.com/office/drawing/2014/main" id="{A65126D9-795A-4642-BBAF-6E0FA6612004}"/>
              </a:ext>
            </a:extLst>
          </p:cNvPr>
          <p:cNvSpPr>
            <a:spLocks noGrp="1"/>
          </p:cNvSpPr>
          <p:nvPr>
            <p:ph type="subTitle" idx="1"/>
          </p:nvPr>
        </p:nvSpPr>
        <p:spPr>
          <a:xfrm>
            <a:off x="5356861" y="1020520"/>
            <a:ext cx="5993892" cy="4792601"/>
          </a:xfrm>
        </p:spPr>
        <p:txBody>
          <a:bodyPr vert="horz" lIns="91440" tIns="45720" rIns="91440" bIns="45720" rtlCol="0">
            <a:noAutofit/>
          </a:bodyPr>
          <a:lstStyle/>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Title IX (1972) is a federal (national) law that serves as a powerful tool for combating campus violence. </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Under the Title IX it is stated that no person in the United States shall, on the basis of sex, be excluded from participation in, be denied the benefits, or be subjected to discrimination under any education program or activity receiving federal financial. </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Colleges and universities receive funding to combat gender-based violence and harassment. They respond to victims/ survivors needs in order to ensure that all students have equal access to education. </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Under the Trump Administration the new rules is making it harder for survivors to understand their legal rights.</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new rules have drastically limited the types of sexual misconduct universities are required to investigate.</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Trump Administration has reduced the number of cases universities can consider .</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It is unclear if online students would be counted under Title IX considering they are off-campus.</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Cases can be made on-campus, dorms, and or the Sorority housing, however it is up to the Universities if cases are made off-campus.</a:t>
            </a:r>
          </a:p>
          <a:p>
            <a:pPr marL="171450" indent="-22860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New Title IX rules has given colleges and universities the power to choose when survivors are heard and when they are not.</a:t>
            </a:r>
          </a:p>
        </p:txBody>
      </p:sp>
      <p:pic>
        <p:nvPicPr>
          <p:cNvPr id="4" name="Picture 3">
            <a:extLst>
              <a:ext uri="{FF2B5EF4-FFF2-40B4-BE49-F238E27FC236}">
                <a16:creationId xmlns:a16="http://schemas.microsoft.com/office/drawing/2014/main" id="{C9513565-3103-4C4D-BE3E-71C3EBDDF871}"/>
              </a:ext>
            </a:extLst>
          </p:cNvPr>
          <p:cNvPicPr>
            <a:picLocks noChangeAspect="1"/>
          </p:cNvPicPr>
          <p:nvPr/>
        </p:nvPicPr>
        <p:blipFill>
          <a:blip r:embed="rId2"/>
          <a:stretch>
            <a:fillRect/>
          </a:stretch>
        </p:blipFill>
        <p:spPr>
          <a:xfrm>
            <a:off x="414528" y="1568826"/>
            <a:ext cx="4848858" cy="3226694"/>
          </a:xfrm>
          <a:prstGeom prst="rect">
            <a:avLst/>
          </a:prstGeom>
        </p:spPr>
      </p:pic>
    </p:spTree>
    <p:extLst>
      <p:ext uri="{BB962C8B-B14F-4D97-AF65-F5344CB8AC3E}">
        <p14:creationId xmlns:p14="http://schemas.microsoft.com/office/powerpoint/2010/main" val="4164197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E3F1AC-813B-4D61-A7EA-0EB21C6790CC}"/>
              </a:ext>
            </a:extLst>
          </p:cNvPr>
          <p:cNvPicPr>
            <a:picLocks noChangeAspect="1"/>
          </p:cNvPicPr>
          <p:nvPr/>
        </p:nvPicPr>
        <p:blipFill rotWithShape="1">
          <a:blip r:embed="rId2"/>
          <a:srcRect t="12311" r="-1" b="37055"/>
          <a:stretch/>
        </p:blipFill>
        <p:spPr>
          <a:xfrm>
            <a:off x="4806598" y="10"/>
            <a:ext cx="7212681" cy="6857990"/>
          </a:xfrm>
          <a:prstGeom prst="rect">
            <a:avLst/>
          </a:prstGeom>
        </p:spPr>
      </p:pic>
      <p:sp>
        <p:nvSpPr>
          <p:cNvPr id="2" name="Title 1">
            <a:extLst>
              <a:ext uri="{FF2B5EF4-FFF2-40B4-BE49-F238E27FC236}">
                <a16:creationId xmlns:a16="http://schemas.microsoft.com/office/drawing/2014/main" id="{BB608E24-580F-4306-BB0F-D871AF4624EB}"/>
              </a:ext>
            </a:extLst>
          </p:cNvPr>
          <p:cNvSpPr>
            <a:spLocks noGrp="1"/>
          </p:cNvSpPr>
          <p:nvPr>
            <p:ph type="ctrTitle"/>
          </p:nvPr>
        </p:nvSpPr>
        <p:spPr>
          <a:xfrm>
            <a:off x="391619" y="209822"/>
            <a:ext cx="4023360" cy="415861"/>
          </a:xfrm>
        </p:spPr>
        <p:txBody>
          <a:bodyPr anchor="b">
            <a:normAutofit/>
          </a:bodyPr>
          <a:lstStyle/>
          <a:p>
            <a:r>
              <a:rPr lang="en-US" sz="2000" dirty="0"/>
              <a:t>Free The Nipple Movement</a:t>
            </a:r>
          </a:p>
        </p:txBody>
      </p:sp>
      <p:sp>
        <p:nvSpPr>
          <p:cNvPr id="3" name="Subtitle 2">
            <a:extLst>
              <a:ext uri="{FF2B5EF4-FFF2-40B4-BE49-F238E27FC236}">
                <a16:creationId xmlns:a16="http://schemas.microsoft.com/office/drawing/2014/main" id="{9CE7337D-13DB-44CE-B5EE-A2623A96EBC6}"/>
              </a:ext>
            </a:extLst>
          </p:cNvPr>
          <p:cNvSpPr>
            <a:spLocks noGrp="1"/>
          </p:cNvSpPr>
          <p:nvPr>
            <p:ph type="subTitle" idx="1"/>
          </p:nvPr>
        </p:nvSpPr>
        <p:spPr>
          <a:xfrm>
            <a:off x="477980" y="771988"/>
            <a:ext cx="4023359" cy="5309075"/>
          </a:xfrm>
        </p:spPr>
        <p:txBody>
          <a:bodyPr>
            <a:normAutofit fontScale="92500" lnSpcReduction="10000"/>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 campaign against the sexual objectification of women as well as equal rights as men.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If men can walk around topless so can women.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14th Amendment reads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supreme court decided to leave the ruling the same for 3 women in New Hampshire, who decided to walk around topless.  The women found this unjust that they were given a fine by doing what men have been doing since the 1930’s, walking around without a shirt.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Multiple celebrities have supported this movement including Miley Cyrus, Rihanna, Kendall Jenner, and Amber Heard.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Out of 50 states 2 are left with strict laws that do not allow women to show their breast in public, Tennessee and Indiana. 14 states  with some ambiguous laws  on the matter. </a:t>
            </a:r>
          </a:p>
        </p:txBody>
      </p:sp>
    </p:spTree>
    <p:extLst>
      <p:ext uri="{BB962C8B-B14F-4D97-AF65-F5344CB8AC3E}">
        <p14:creationId xmlns:p14="http://schemas.microsoft.com/office/powerpoint/2010/main" val="232199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B3D271-1C7E-4113-917C-0DBC0CA54C96}"/>
              </a:ext>
            </a:extLst>
          </p:cNvPr>
          <p:cNvPicPr>
            <a:picLocks noChangeAspect="1"/>
          </p:cNvPicPr>
          <p:nvPr/>
        </p:nvPicPr>
        <p:blipFill rotWithShape="1">
          <a:blip r:embed="rId2"/>
          <a:srcRect r="-1" b="1035"/>
          <a:stretch/>
        </p:blipFill>
        <p:spPr>
          <a:xfrm>
            <a:off x="3523488" y="10"/>
            <a:ext cx="8668512" cy="6857990"/>
          </a:xfrm>
          <a:prstGeom prst="rect">
            <a:avLst/>
          </a:prstGeom>
        </p:spPr>
      </p:pic>
      <p:sp>
        <p:nvSpPr>
          <p:cNvPr id="2" name="Title 1">
            <a:extLst>
              <a:ext uri="{FF2B5EF4-FFF2-40B4-BE49-F238E27FC236}">
                <a16:creationId xmlns:a16="http://schemas.microsoft.com/office/drawing/2014/main" id="{37E3CDC3-DD6A-4DF9-822B-08292097107F}"/>
              </a:ext>
            </a:extLst>
          </p:cNvPr>
          <p:cNvSpPr>
            <a:spLocks noGrp="1"/>
          </p:cNvSpPr>
          <p:nvPr>
            <p:ph type="ctrTitle"/>
          </p:nvPr>
        </p:nvSpPr>
        <p:spPr>
          <a:xfrm>
            <a:off x="435309" y="1021473"/>
            <a:ext cx="4023360" cy="472757"/>
          </a:xfrm>
        </p:spPr>
        <p:txBody>
          <a:bodyPr anchor="b">
            <a:normAutofit/>
          </a:bodyPr>
          <a:lstStyle/>
          <a:p>
            <a:r>
              <a:rPr lang="en-US" sz="2400" dirty="0">
                <a:cs typeface="Times New Roman" panose="02020603050405020304" pitchFamily="18" charset="0"/>
              </a:rPr>
              <a:t>Title X Family Planning </a:t>
            </a:r>
          </a:p>
        </p:txBody>
      </p:sp>
      <p:sp>
        <p:nvSpPr>
          <p:cNvPr id="3" name="Subtitle 2">
            <a:extLst>
              <a:ext uri="{FF2B5EF4-FFF2-40B4-BE49-F238E27FC236}">
                <a16:creationId xmlns:a16="http://schemas.microsoft.com/office/drawing/2014/main" id="{65C0E538-93C6-4018-A80D-CC64F7D9E382}"/>
              </a:ext>
            </a:extLst>
          </p:cNvPr>
          <p:cNvSpPr>
            <a:spLocks noGrp="1"/>
          </p:cNvSpPr>
          <p:nvPr>
            <p:ph type="subTitle" idx="1"/>
          </p:nvPr>
        </p:nvSpPr>
        <p:spPr>
          <a:xfrm>
            <a:off x="477980" y="1793452"/>
            <a:ext cx="4023359" cy="4287612"/>
          </a:xfrm>
        </p:spPr>
        <p:txBody>
          <a:bodyPr>
            <a:normAutofit/>
          </a:bodyPr>
          <a:lstStyle/>
          <a:p>
            <a:pPr marL="171450" indent="-17145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Under the Trump Administration Federal funds will no longer be provided to family planning providers that offer abortion services. </a:t>
            </a:r>
          </a:p>
          <a:p>
            <a:pPr marL="171450" indent="-17145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domestic gag-rule prohibits providers that receive Title X funding from referring patients for abortion services, providing information, or counseling related to abortion. </a:t>
            </a:r>
          </a:p>
          <a:p>
            <a:pPr marL="171450" indent="-171450">
              <a:lnSpc>
                <a:spcPct val="1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Title X clinics are no longer legally required to provide counselling that includes information about prenatal care, delivery, adoption, and abortion</a:t>
            </a:r>
            <a:r>
              <a:rPr lang="en-US" sz="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4970557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749" y="810225"/>
            <a:ext cx="7407796" cy="914401"/>
          </a:xfrm>
        </p:spPr>
        <p:txBody>
          <a:bodyPr>
            <a:normAutofit fontScale="90000"/>
          </a:bodyPr>
          <a:lstStyle/>
          <a:p>
            <a:r>
              <a:rPr lang="en-US" dirty="0"/>
              <a:t>Abortion Laws</a:t>
            </a:r>
          </a:p>
        </p:txBody>
      </p:sp>
      <p:sp>
        <p:nvSpPr>
          <p:cNvPr id="3" name="Subtitle 2"/>
          <p:cNvSpPr>
            <a:spLocks noGrp="1"/>
          </p:cNvSpPr>
          <p:nvPr>
            <p:ph type="subTitle" idx="1"/>
          </p:nvPr>
        </p:nvSpPr>
        <p:spPr>
          <a:xfrm>
            <a:off x="7454897" y="1528118"/>
            <a:ext cx="4420728" cy="3887889"/>
          </a:xfrm>
        </p:spPr>
        <p:txBody>
          <a:bodyPr>
            <a:normAutofit fontScale="85000" lnSpcReduction="20000"/>
          </a:bodyPr>
          <a:lstStyle/>
          <a:p>
            <a:pPr marL="457200" indent="-457200">
              <a:buFont typeface="Arial" panose="020B0604020202020204" pitchFamily="34" charset="0"/>
              <a:buChar char="•"/>
            </a:pPr>
            <a:r>
              <a:rPr lang="en-US" dirty="0"/>
              <a:t>Since 2011, state legislature have passed more than 400 laws to restrict abortion.</a:t>
            </a:r>
          </a:p>
          <a:p>
            <a:pPr marL="457200" indent="-457200">
              <a:buFont typeface="Arial" panose="020B0604020202020204" pitchFamily="34" charset="0"/>
              <a:buChar char="•"/>
            </a:pPr>
            <a:r>
              <a:rPr lang="en-US" dirty="0"/>
              <a:t>States like Louisiana have insurance policies requiring a waiting period.</a:t>
            </a:r>
          </a:p>
          <a:p>
            <a:pPr marL="457200" indent="-457200">
              <a:buFont typeface="Arial" panose="020B0604020202020204" pitchFamily="34" charset="0"/>
              <a:buChar char="•"/>
            </a:pPr>
            <a:r>
              <a:rPr lang="en-US" dirty="0"/>
              <a:t>In 2020, Florida passed a bill requiring minors to have a written consent or that the minor receives a judicial pass to have an abortion.</a:t>
            </a:r>
          </a:p>
          <a:p>
            <a:pPr marL="457200" indent="-457200">
              <a:buFont typeface="Arial" panose="020B0604020202020204" pitchFamily="34" charset="0"/>
              <a:buChar char="•"/>
            </a:pPr>
            <a:r>
              <a:rPr lang="en-US" dirty="0"/>
              <a:t>Oklahoma enacted TRAP law that allows the parent of the fetus or the parent of a pregnant person to sue providers for wrongful death.</a:t>
            </a:r>
          </a:p>
        </p:txBody>
      </p:sp>
      <p:pic>
        <p:nvPicPr>
          <p:cNvPr id="1028" name="Picture 4" descr="https://i0.wp.com/blog.petrieflom.law.harvard.edu/wp-content/uploads/2019/01/AbortionLawProj_social_WaitingPdDuration.jpg?resize=750%2C410&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448" y="1528118"/>
            <a:ext cx="7143750" cy="3905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392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044" y="428263"/>
            <a:ext cx="6504974" cy="2523281"/>
          </a:xfrm>
        </p:spPr>
        <p:txBody>
          <a:bodyPr>
            <a:normAutofit/>
          </a:bodyPr>
          <a:lstStyle/>
          <a:p>
            <a:r>
              <a:rPr lang="en-US" dirty="0"/>
              <a:t>Restrictions in Florida</a:t>
            </a:r>
          </a:p>
        </p:txBody>
      </p:sp>
      <p:sp>
        <p:nvSpPr>
          <p:cNvPr id="4" name="Subtitle 3"/>
          <p:cNvSpPr>
            <a:spLocks noGrp="1"/>
          </p:cNvSpPr>
          <p:nvPr>
            <p:ph type="subTitle" idx="1"/>
          </p:nvPr>
        </p:nvSpPr>
        <p:spPr>
          <a:xfrm>
            <a:off x="162043" y="4583575"/>
            <a:ext cx="11678857" cy="2176039"/>
          </a:xfrm>
        </p:spPr>
        <p:txBody>
          <a:bodyPr>
            <a:normAutofit fontScale="85000" lnSpcReduction="10000"/>
          </a:bodyPr>
          <a:lstStyle/>
          <a:p>
            <a:pPr marL="457200" indent="-457200">
              <a:buFont typeface="Arial" panose="020B0604020202020204" pitchFamily="34" charset="0"/>
              <a:buChar char="•"/>
            </a:pPr>
            <a:r>
              <a:rPr lang="en-US" dirty="0"/>
              <a:t>In 2017, 24% Women lived in counties that had less than 27% clinics that provide abortions.</a:t>
            </a:r>
          </a:p>
          <a:p>
            <a:pPr marL="457200" indent="-457200">
              <a:buFont typeface="Arial" panose="020B0604020202020204" pitchFamily="34" charset="0"/>
              <a:buChar char="•"/>
            </a:pPr>
            <a:r>
              <a:rPr lang="en-US" dirty="0"/>
              <a:t>The Affordable Care Act can only cover abortions in cases of life endangerment, rape or incest.</a:t>
            </a:r>
          </a:p>
          <a:p>
            <a:pPr marL="457200" indent="-457200">
              <a:buFont typeface="Arial" panose="020B0604020202020204" pitchFamily="34" charset="0"/>
              <a:buChar char="•"/>
            </a:pPr>
            <a:r>
              <a:rPr lang="en-US" dirty="0"/>
              <a:t>Women are forced to have ultrasounds and the provider is required to ask them if they want to see the image.</a:t>
            </a:r>
          </a:p>
          <a:p>
            <a:pPr marL="457200" indent="-457200">
              <a:buFont typeface="Arial" panose="020B0604020202020204" pitchFamily="34" charset="0"/>
              <a:buChar char="•"/>
            </a:pPr>
            <a:r>
              <a:rPr lang="en-US" dirty="0"/>
              <a:t>24 weeks or more abortions are only allowed in cases where there is life or health endangerment.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2844" y="428263"/>
            <a:ext cx="3935394" cy="3935394"/>
          </a:xfrm>
          <a:prstGeom prst="rect">
            <a:avLst/>
          </a:prstGeom>
        </p:spPr>
      </p:pic>
    </p:spTree>
    <p:extLst>
      <p:ext uri="{BB962C8B-B14F-4D97-AF65-F5344CB8AC3E}">
        <p14:creationId xmlns:p14="http://schemas.microsoft.com/office/powerpoint/2010/main" val="3204746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on a wooden bench&#10;&#10;Description automatically generatedjj">
            <a:extLst>
              <a:ext uri="{FF2B5EF4-FFF2-40B4-BE49-F238E27FC236}">
                <a16:creationId xmlns:a16="http://schemas.microsoft.com/office/drawing/2014/main" id="{D625238F-A999-7D4D-B1CA-816D4B787A3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221" r="22077" b="9091"/>
          <a:stretch/>
        </p:blipFill>
        <p:spPr>
          <a:xfrm>
            <a:off x="3523488" y="10"/>
            <a:ext cx="8668512" cy="6857990"/>
          </a:xfrm>
          <a:prstGeom prst="rect">
            <a:avLst/>
          </a:prstGeom>
        </p:spPr>
      </p:pic>
      <p:sp>
        <p:nvSpPr>
          <p:cNvPr id="2" name="Title 1">
            <a:extLst>
              <a:ext uri="{FF2B5EF4-FFF2-40B4-BE49-F238E27FC236}">
                <a16:creationId xmlns:a16="http://schemas.microsoft.com/office/drawing/2014/main" id="{8CB7F274-A71B-7645-BC0E-4ED7446D6CF3}"/>
              </a:ext>
            </a:extLst>
          </p:cNvPr>
          <p:cNvSpPr>
            <a:spLocks noGrp="1"/>
          </p:cNvSpPr>
          <p:nvPr>
            <p:ph type="title"/>
          </p:nvPr>
        </p:nvSpPr>
        <p:spPr>
          <a:xfrm>
            <a:off x="371094" y="1161288"/>
            <a:ext cx="3438144" cy="1124712"/>
          </a:xfrm>
        </p:spPr>
        <p:txBody>
          <a:bodyPr anchor="b">
            <a:normAutofit/>
          </a:bodyPr>
          <a:lstStyle/>
          <a:p>
            <a:r>
              <a:rPr lang="en-US" sz="2800"/>
              <a:t>Woman in third world countries</a:t>
            </a:r>
          </a:p>
        </p:txBody>
      </p:sp>
      <p:sp>
        <p:nvSpPr>
          <p:cNvPr id="3" name="Content Placeholder 2">
            <a:extLst>
              <a:ext uri="{FF2B5EF4-FFF2-40B4-BE49-F238E27FC236}">
                <a16:creationId xmlns:a16="http://schemas.microsoft.com/office/drawing/2014/main" id="{C34F016D-3BFD-6B4F-9C98-BAB90AB3724A}"/>
              </a:ext>
            </a:extLst>
          </p:cNvPr>
          <p:cNvSpPr>
            <a:spLocks noGrp="1"/>
          </p:cNvSpPr>
          <p:nvPr>
            <p:ph idx="1"/>
          </p:nvPr>
        </p:nvSpPr>
        <p:spPr>
          <a:xfrm>
            <a:off x="371094" y="2718054"/>
            <a:ext cx="3438906" cy="3207258"/>
          </a:xfrm>
        </p:spPr>
        <p:txBody>
          <a:bodyPr anchor="t">
            <a:normAutofit fontScale="92500" lnSpcReduction="10000"/>
          </a:bodyPr>
          <a:lstStyle/>
          <a:p>
            <a:pPr marL="0" indent="0">
              <a:buNone/>
            </a:pPr>
            <a:r>
              <a:rPr lang="en-US" sz="1700" dirty="0"/>
              <a:t>Although no country has achieved total gender equality some places are pretty close while Others are miles away from it. Around the world, women are not given the same educational and occupational opportunities. They are denied a say in how they are governed, not able to participate fully in society and fear violence based on gender, violence against women, child marriage and educational attainment. </a:t>
            </a:r>
          </a:p>
          <a:p>
            <a:pPr marL="0" indent="0">
              <a:buNone/>
            </a:pPr>
            <a:endParaRPr lang="en-US" sz="1700" dirty="0"/>
          </a:p>
        </p:txBody>
      </p:sp>
      <p:sp>
        <p:nvSpPr>
          <p:cNvPr id="6" name="TextBox 5">
            <a:extLst>
              <a:ext uri="{FF2B5EF4-FFF2-40B4-BE49-F238E27FC236}">
                <a16:creationId xmlns:a16="http://schemas.microsoft.com/office/drawing/2014/main" id="{1023D676-3934-AB4E-9DD7-C1D85EF9476B}"/>
              </a:ext>
            </a:extLst>
          </p:cNvPr>
          <p:cNvSpPr txBox="1"/>
          <p:nvPr/>
        </p:nvSpPr>
        <p:spPr>
          <a:xfrm>
            <a:off x="9732672" y="6657945"/>
            <a:ext cx="245932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worldbank/6080628851">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2836268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building, person, standing&#10;&#10;Description automatically generated">
            <a:extLst>
              <a:ext uri="{FF2B5EF4-FFF2-40B4-BE49-F238E27FC236}">
                <a16:creationId xmlns:a16="http://schemas.microsoft.com/office/drawing/2014/main" id="{5211FB32-6223-4C4C-84FB-6843D3614318}"/>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11509"/>
          <a:stretch/>
        </p:blipFill>
        <p:spPr>
          <a:xfrm>
            <a:off x="3522468" y="10"/>
            <a:ext cx="8669532" cy="6857990"/>
          </a:xfrm>
          <a:prstGeom prst="rect">
            <a:avLst/>
          </a:prstGeom>
        </p:spPr>
      </p:pic>
      <p:sp>
        <p:nvSpPr>
          <p:cNvPr id="2" name="Title 1">
            <a:extLst>
              <a:ext uri="{FF2B5EF4-FFF2-40B4-BE49-F238E27FC236}">
                <a16:creationId xmlns:a16="http://schemas.microsoft.com/office/drawing/2014/main" id="{2F5EB0A0-83E4-9844-BF7E-70D50EC578C4}"/>
              </a:ext>
            </a:extLst>
          </p:cNvPr>
          <p:cNvSpPr>
            <a:spLocks noGrp="1"/>
          </p:cNvSpPr>
          <p:nvPr>
            <p:ph type="title"/>
          </p:nvPr>
        </p:nvSpPr>
        <p:spPr>
          <a:xfrm>
            <a:off x="371094" y="1161288"/>
            <a:ext cx="3438144" cy="1124712"/>
          </a:xfrm>
        </p:spPr>
        <p:txBody>
          <a:bodyPr anchor="b">
            <a:normAutofit fontScale="90000"/>
          </a:bodyPr>
          <a:lstStyle/>
          <a:p>
            <a:r>
              <a:rPr lang="en-US" sz="2400"/>
              <a:t>Where is being a woman the most difficult ? </a:t>
            </a:r>
          </a:p>
        </p:txBody>
      </p:sp>
      <p:sp>
        <p:nvSpPr>
          <p:cNvPr id="3" name="Content Placeholder 2">
            <a:extLst>
              <a:ext uri="{FF2B5EF4-FFF2-40B4-BE49-F238E27FC236}">
                <a16:creationId xmlns:a16="http://schemas.microsoft.com/office/drawing/2014/main" id="{14F99837-71B8-194C-A5B6-A6C5BCC7591A}"/>
              </a:ext>
            </a:extLst>
          </p:cNvPr>
          <p:cNvSpPr>
            <a:spLocks noGrp="1"/>
          </p:cNvSpPr>
          <p:nvPr>
            <p:ph idx="1"/>
          </p:nvPr>
        </p:nvSpPr>
        <p:spPr>
          <a:xfrm>
            <a:off x="371094" y="2718054"/>
            <a:ext cx="3438906" cy="3207258"/>
          </a:xfrm>
        </p:spPr>
        <p:txBody>
          <a:bodyPr anchor="t">
            <a:normAutofit fontScale="70000" lnSpcReduction="20000"/>
          </a:bodyPr>
          <a:lstStyle/>
          <a:p>
            <a:pPr marL="457200" lvl="1" indent="0">
              <a:buNone/>
            </a:pPr>
            <a:r>
              <a:rPr lang="en-US" sz="1800" dirty="0"/>
              <a:t>Yamen- Yemeni women cannot marry or receive health care without the permission of their male guardian . They do not have equal rights to divorce or child custody. Around 52% of girls in Yemen are married before the age of 18; there is currently no legal minimum of marriage age. </a:t>
            </a:r>
          </a:p>
          <a:p>
            <a:endParaRPr lang="en-US" sz="1800" dirty="0"/>
          </a:p>
          <a:p>
            <a:r>
              <a:rPr lang="en-US" sz="1800" dirty="0"/>
              <a:t>Honduras – on average one women is murdered every 18 hours and most of the murderers are getting away with it. The lack of  accountability and prosecution of perpetrators of  violence against women mean that women cant live safe.</a:t>
            </a:r>
          </a:p>
          <a:p>
            <a:endParaRPr lang="en-US" sz="1800" dirty="0"/>
          </a:p>
          <a:p>
            <a:endParaRPr lang="en-US" sz="1300" dirty="0"/>
          </a:p>
          <a:p>
            <a:endParaRPr lang="en-US" sz="1300" dirty="0"/>
          </a:p>
        </p:txBody>
      </p:sp>
      <p:sp>
        <p:nvSpPr>
          <p:cNvPr id="6" name="TextBox 5">
            <a:extLst>
              <a:ext uri="{FF2B5EF4-FFF2-40B4-BE49-F238E27FC236}">
                <a16:creationId xmlns:a16="http://schemas.microsoft.com/office/drawing/2014/main" id="{A21F708F-AE1E-DE42-BA3D-527E7CDAE319}"/>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ocw.mit.edu/courses/urban-studies-and-planning/11-479-water-and-sanitation-infrastructure-planning-in-developing-countries-spring-200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3509824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0E1AF0-0D0B-194D-A7CD-FD4266B206DC}"/>
              </a:ext>
            </a:extLst>
          </p:cNvPr>
          <p:cNvSpPr>
            <a:spLocks noGrp="1"/>
          </p:cNvSpPr>
          <p:nvPr>
            <p:ph idx="1"/>
          </p:nvPr>
        </p:nvSpPr>
        <p:spPr>
          <a:xfrm>
            <a:off x="897769" y="1909192"/>
            <a:ext cx="4586513" cy="3647710"/>
          </a:xfrm>
        </p:spPr>
        <p:txBody>
          <a:bodyPr>
            <a:normAutofit/>
          </a:bodyPr>
          <a:lstStyle/>
          <a:p>
            <a:r>
              <a:rPr lang="en-US" sz="1400">
                <a:solidFill>
                  <a:schemeClr val="bg1"/>
                </a:solidFill>
              </a:rPr>
              <a:t>Egypt – ranked as having one of the largest gender gaps on the World Economic forum’s 2015 Gender Gap report. More than 125 million Egyptian girls are believed to have endured the process of genital mutilation. Egypt's law tend to discriminate against women with regards to marriage , divorce , custody of children , and inheritance . There are no laws that criminalize domestic violence and protect women in their homes. </a:t>
            </a:r>
          </a:p>
          <a:p>
            <a:r>
              <a:rPr lang="en-US" sz="1400">
                <a:solidFill>
                  <a:schemeClr val="bg1"/>
                </a:solidFill>
              </a:rPr>
              <a:t> Saudi Arabia – like Yemen, Saudi women are forced to rely on male guardians. Without the permission of a male guardian these woman cant do many things that first world woman such as myself can do. women are also banned from driving. </a:t>
            </a:r>
          </a:p>
        </p:txBody>
      </p:sp>
      <p:pic>
        <p:nvPicPr>
          <p:cNvPr id="7" name="Picture 6" descr="A picture containing outdoor, building, person, standing&#10;&#10;Description automatically generated">
            <a:extLst>
              <a:ext uri="{FF2B5EF4-FFF2-40B4-BE49-F238E27FC236}">
                <a16:creationId xmlns:a16="http://schemas.microsoft.com/office/drawing/2014/main" id="{57F51EE6-3688-C84C-8498-E74D0DF23D23}"/>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3715" r="18446"/>
          <a:stretch/>
        </p:blipFill>
        <p:spPr>
          <a:xfrm>
            <a:off x="6525453" y="10"/>
            <a:ext cx="5666547" cy="6857990"/>
          </a:xfrm>
          <a:prstGeom prst="rect">
            <a:avLst/>
          </a:prstGeom>
        </p:spPr>
      </p:pic>
      <p:sp>
        <p:nvSpPr>
          <p:cNvPr id="8" name="TextBox 7">
            <a:extLst>
              <a:ext uri="{FF2B5EF4-FFF2-40B4-BE49-F238E27FC236}">
                <a16:creationId xmlns:a16="http://schemas.microsoft.com/office/drawing/2014/main" id="{76663F69-8A37-734B-8F1C-F508CBD2DF2E}"/>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ocw.mit.edu/courses/urban-studies-and-planning/11-479-water-and-sanitation-infrastructure-planning-in-developing-countries-spring-200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3259822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EB063079-6929-D64E-8310-A2B645B89B56}"/>
              </a:ext>
            </a:extLst>
          </p:cNvPr>
          <p:cNvSpPr txBox="1"/>
          <p:nvPr/>
        </p:nvSpPr>
        <p:spPr>
          <a:xfrm>
            <a:off x="838200" y="448721"/>
            <a:ext cx="4707671" cy="1225650"/>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3500" dirty="0">
                <a:solidFill>
                  <a:schemeClr val="bg1"/>
                </a:solidFill>
                <a:latin typeface="+mj-lt"/>
                <a:ea typeface="+mj-ea"/>
                <a:cs typeface="+mj-cs"/>
              </a:rPr>
              <a:t>Restriction on women rights around the world </a:t>
            </a:r>
          </a:p>
        </p:txBody>
      </p:sp>
      <p:sp>
        <p:nvSpPr>
          <p:cNvPr id="39" name="Content Placeholder 38">
            <a:extLst>
              <a:ext uri="{FF2B5EF4-FFF2-40B4-BE49-F238E27FC236}">
                <a16:creationId xmlns:a16="http://schemas.microsoft.com/office/drawing/2014/main" id="{CB240B98-A1C5-2D4E-A3CD-1F9D45692EAA}"/>
              </a:ext>
            </a:extLst>
          </p:cNvPr>
          <p:cNvSpPr>
            <a:spLocks noGrp="1"/>
          </p:cNvSpPr>
          <p:nvPr>
            <p:ph idx="1"/>
          </p:nvPr>
        </p:nvSpPr>
        <p:spPr>
          <a:xfrm>
            <a:off x="897769" y="1909192"/>
            <a:ext cx="4586513" cy="3647710"/>
          </a:xfrm>
        </p:spPr>
        <p:txBody>
          <a:bodyPr vert="horz" lIns="91440" tIns="45720" rIns="91440" bIns="45720" rtlCol="0">
            <a:normAutofit fontScale="92500" lnSpcReduction="20000"/>
          </a:bodyPr>
          <a:lstStyle/>
          <a:p>
            <a:r>
              <a:rPr lang="en-US" sz="2000" dirty="0">
                <a:solidFill>
                  <a:schemeClr val="bg1"/>
                </a:solidFill>
              </a:rPr>
              <a:t>No doesn’t mean no in north Carolina. it is not considered rape if a woman withdraws her consent once sex is underway. </a:t>
            </a:r>
          </a:p>
          <a:p>
            <a:r>
              <a:rPr lang="en-US" sz="2000" dirty="0">
                <a:solidFill>
                  <a:schemeClr val="bg1"/>
                </a:solidFill>
              </a:rPr>
              <a:t>Rapist can claim parental rights in seven states such as Maryland ,Wyoming and New Mexico</a:t>
            </a:r>
          </a:p>
          <a:p>
            <a:r>
              <a:rPr lang="en-US" sz="2000" dirty="0">
                <a:solidFill>
                  <a:schemeClr val="bg1"/>
                </a:solidFill>
              </a:rPr>
              <a:t> Women in Saudi Arabia can’t drive </a:t>
            </a:r>
          </a:p>
          <a:p>
            <a:r>
              <a:rPr lang="en-US" sz="2000" dirty="0">
                <a:solidFill>
                  <a:schemeClr val="bg1"/>
                </a:solidFill>
              </a:rPr>
              <a:t>A nigeran husband is permitted to hit his wife, under section 55 of the penal code, for the purposes of correcting her</a:t>
            </a:r>
          </a:p>
          <a:p>
            <a:endParaRPr lang="en-US" sz="2000" dirty="0">
              <a:solidFill>
                <a:schemeClr val="bg1"/>
              </a:solidFill>
            </a:endParaRPr>
          </a:p>
        </p:txBody>
      </p:sp>
      <p:pic>
        <p:nvPicPr>
          <p:cNvPr id="46" name="Picture 45" descr="Icon&#10;&#10;Description automatically generated">
            <a:extLst>
              <a:ext uri="{FF2B5EF4-FFF2-40B4-BE49-F238E27FC236}">
                <a16:creationId xmlns:a16="http://schemas.microsoft.com/office/drawing/2014/main" id="{30005427-0CE3-C749-A866-E381BD723346}"/>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8685" r="8688"/>
          <a:stretch/>
        </p:blipFill>
        <p:spPr>
          <a:xfrm>
            <a:off x="6525453" y="10"/>
            <a:ext cx="5666547" cy="6857990"/>
          </a:xfrm>
          <a:prstGeom prst="rect">
            <a:avLst/>
          </a:prstGeom>
        </p:spPr>
      </p:pic>
    </p:spTree>
    <p:extLst>
      <p:ext uri="{BB962C8B-B14F-4D97-AF65-F5344CB8AC3E}">
        <p14:creationId xmlns:p14="http://schemas.microsoft.com/office/powerpoint/2010/main" val="1691365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CE0A-E81D-4A07-BF83-8338327DFD89}"/>
              </a:ext>
            </a:extLst>
          </p:cNvPr>
          <p:cNvSpPr>
            <a:spLocks noGrp="1"/>
          </p:cNvSpPr>
          <p:nvPr>
            <p:ph type="title"/>
          </p:nvPr>
        </p:nvSpPr>
        <p:spPr>
          <a:xfrm>
            <a:off x="645130" y="0"/>
            <a:ext cx="9404723" cy="1400530"/>
          </a:xfrm>
        </p:spPr>
        <p:txBody>
          <a:bodyPr/>
          <a:lstStyle/>
          <a:p>
            <a:pPr algn="ctr"/>
            <a:r>
              <a:rPr lang="en-US" sz="4500" dirty="0"/>
              <a:t>The Inequalities Women Face Around The World </a:t>
            </a:r>
          </a:p>
        </p:txBody>
      </p:sp>
      <p:sp>
        <p:nvSpPr>
          <p:cNvPr id="3" name="Content Placeholder 2">
            <a:extLst>
              <a:ext uri="{FF2B5EF4-FFF2-40B4-BE49-F238E27FC236}">
                <a16:creationId xmlns:a16="http://schemas.microsoft.com/office/drawing/2014/main" id="{C6A7AE49-8C22-4659-AF78-8F607E9EE255}"/>
              </a:ext>
            </a:extLst>
          </p:cNvPr>
          <p:cNvSpPr>
            <a:spLocks noGrp="1"/>
          </p:cNvSpPr>
          <p:nvPr>
            <p:ph idx="1"/>
          </p:nvPr>
        </p:nvSpPr>
        <p:spPr>
          <a:xfrm>
            <a:off x="1103312" y="1819275"/>
            <a:ext cx="9136063" cy="4705349"/>
          </a:xfrm>
        </p:spPr>
        <p:txBody>
          <a:bodyPr>
            <a:noAutofit/>
          </a:bodyPr>
          <a:lstStyle/>
          <a:p>
            <a:r>
              <a:rPr lang="en-US" sz="1800" dirty="0"/>
              <a:t>Women are legally required to obey their husbands in </a:t>
            </a:r>
            <a:r>
              <a:rPr lang="en-US" sz="1800" dirty="0">
                <a:solidFill>
                  <a:srgbClr val="FF0000"/>
                </a:solidFill>
              </a:rPr>
              <a:t>18</a:t>
            </a:r>
            <a:r>
              <a:rPr lang="en-US" sz="1800" dirty="0"/>
              <a:t> different countries </a:t>
            </a:r>
          </a:p>
          <a:p>
            <a:r>
              <a:rPr lang="en-US" sz="1800" dirty="0"/>
              <a:t>Women are restricted from choosing where they want to live in </a:t>
            </a:r>
            <a:r>
              <a:rPr lang="en-US" sz="1800" dirty="0">
                <a:solidFill>
                  <a:srgbClr val="FF0000"/>
                </a:solidFill>
              </a:rPr>
              <a:t>31</a:t>
            </a:r>
            <a:r>
              <a:rPr lang="en-US" sz="1800" dirty="0"/>
              <a:t> different countries </a:t>
            </a:r>
          </a:p>
          <a:p>
            <a:r>
              <a:rPr lang="en-US" sz="1800" dirty="0"/>
              <a:t>Unlike men, night work hours are restricted for women in </a:t>
            </a:r>
            <a:r>
              <a:rPr lang="en-US" sz="1800" dirty="0">
                <a:solidFill>
                  <a:srgbClr val="FF0000"/>
                </a:solidFill>
              </a:rPr>
              <a:t>19</a:t>
            </a:r>
            <a:r>
              <a:rPr lang="en-US" sz="1800" dirty="0"/>
              <a:t> different countries </a:t>
            </a:r>
          </a:p>
          <a:p>
            <a:r>
              <a:rPr lang="en-US" sz="1800" dirty="0"/>
              <a:t>Women cannot work in the same industries as men in </a:t>
            </a:r>
            <a:r>
              <a:rPr lang="en-US" sz="1800" dirty="0">
                <a:solidFill>
                  <a:srgbClr val="FF0000"/>
                </a:solidFill>
              </a:rPr>
              <a:t>70</a:t>
            </a:r>
            <a:r>
              <a:rPr lang="en-US" sz="1800" dirty="0"/>
              <a:t> different countries </a:t>
            </a:r>
          </a:p>
          <a:p>
            <a:r>
              <a:rPr lang="en-US" sz="1800" dirty="0"/>
              <a:t>When it comes to marital rape, there is </a:t>
            </a:r>
            <a:r>
              <a:rPr lang="en-US" sz="1800" dirty="0">
                <a:solidFill>
                  <a:srgbClr val="FF0000"/>
                </a:solidFill>
              </a:rPr>
              <a:t>111</a:t>
            </a:r>
            <a:r>
              <a:rPr lang="en-US" sz="1800" dirty="0"/>
              <a:t> countries that don't have a law against it </a:t>
            </a:r>
          </a:p>
          <a:p>
            <a:r>
              <a:rPr lang="en-US" sz="1800" dirty="0"/>
              <a:t>When women get pregnant after a certain amount of weeks during their pregnancy they need time off work to rest and care for the baby. There are </a:t>
            </a:r>
            <a:r>
              <a:rPr lang="en-US" sz="1800" dirty="0">
                <a:solidFill>
                  <a:srgbClr val="FF0000"/>
                </a:solidFill>
              </a:rPr>
              <a:t>37</a:t>
            </a:r>
            <a:r>
              <a:rPr lang="en-US" sz="1800" dirty="0"/>
              <a:t> countries around the world that do not allow time off for pregnant workers</a:t>
            </a:r>
          </a:p>
          <a:p>
            <a:r>
              <a:rPr lang="en-US" sz="1800" dirty="0"/>
              <a:t>Sexual harassment in the workplace is a common and big problem for women. In </a:t>
            </a:r>
            <a:r>
              <a:rPr lang="en-US" sz="1800" dirty="0">
                <a:solidFill>
                  <a:srgbClr val="FF0000"/>
                </a:solidFill>
              </a:rPr>
              <a:t>110</a:t>
            </a:r>
            <a:r>
              <a:rPr lang="en-US" sz="1800" dirty="0"/>
              <a:t> different countries, there is no criminal penalty for this.</a:t>
            </a:r>
          </a:p>
        </p:txBody>
      </p:sp>
    </p:spTree>
    <p:extLst>
      <p:ext uri="{BB962C8B-B14F-4D97-AF65-F5344CB8AC3E}">
        <p14:creationId xmlns:p14="http://schemas.microsoft.com/office/powerpoint/2010/main" val="418498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BE4CC-16E5-4270-B893-A53F86B2C42C}"/>
              </a:ext>
            </a:extLst>
          </p:cNvPr>
          <p:cNvSpPr>
            <a:spLocks noGrp="1"/>
          </p:cNvSpPr>
          <p:nvPr>
            <p:ph type="title"/>
          </p:nvPr>
        </p:nvSpPr>
        <p:spPr/>
        <p:txBody>
          <a:bodyPr/>
          <a:lstStyle/>
          <a:p>
            <a:pPr algn="ctr"/>
            <a:r>
              <a:rPr lang="en-US" sz="6600" dirty="0"/>
              <a:t>More Inequalities  </a:t>
            </a:r>
          </a:p>
        </p:txBody>
      </p:sp>
      <p:sp>
        <p:nvSpPr>
          <p:cNvPr id="3" name="Content Placeholder 2">
            <a:extLst>
              <a:ext uri="{FF2B5EF4-FFF2-40B4-BE49-F238E27FC236}">
                <a16:creationId xmlns:a16="http://schemas.microsoft.com/office/drawing/2014/main" id="{0A07A6EB-875B-430E-A685-2E6ADB286E44}"/>
              </a:ext>
            </a:extLst>
          </p:cNvPr>
          <p:cNvSpPr>
            <a:spLocks noGrp="1"/>
          </p:cNvSpPr>
          <p:nvPr>
            <p:ph idx="1"/>
          </p:nvPr>
        </p:nvSpPr>
        <p:spPr/>
        <p:txBody>
          <a:bodyPr/>
          <a:lstStyle/>
          <a:p>
            <a:r>
              <a:rPr lang="en-US" dirty="0"/>
              <a:t>Specific tax deductions in tax credits are only available to men in </a:t>
            </a:r>
            <a:r>
              <a:rPr lang="en-US" dirty="0">
                <a:solidFill>
                  <a:srgbClr val="FF0000"/>
                </a:solidFill>
              </a:rPr>
              <a:t>15</a:t>
            </a:r>
            <a:r>
              <a:rPr lang="en-US" dirty="0"/>
              <a:t> different countries </a:t>
            </a:r>
          </a:p>
          <a:p>
            <a:r>
              <a:rPr lang="en-US" dirty="0"/>
              <a:t>In </a:t>
            </a:r>
            <a:r>
              <a:rPr lang="en-US" dirty="0">
                <a:solidFill>
                  <a:srgbClr val="FF0000"/>
                </a:solidFill>
              </a:rPr>
              <a:t>10</a:t>
            </a:r>
            <a:r>
              <a:rPr lang="en-US" dirty="0"/>
              <a:t> different countries, the mandatory retirement age is different for men and women </a:t>
            </a:r>
          </a:p>
          <a:p>
            <a:r>
              <a:rPr lang="en-US" dirty="0"/>
              <a:t>In </a:t>
            </a:r>
            <a:r>
              <a:rPr lang="en-US" dirty="0">
                <a:solidFill>
                  <a:srgbClr val="FF0000"/>
                </a:solidFill>
              </a:rPr>
              <a:t>56</a:t>
            </a:r>
            <a:r>
              <a:rPr lang="en-US" dirty="0"/>
              <a:t> different countries, women cannot work in jobs labeled as hazardous or inappropriate</a:t>
            </a:r>
          </a:p>
          <a:p>
            <a:r>
              <a:rPr lang="en-US" dirty="0"/>
              <a:t>In </a:t>
            </a:r>
            <a:r>
              <a:rPr lang="en-US" dirty="0">
                <a:solidFill>
                  <a:srgbClr val="FF0000"/>
                </a:solidFill>
              </a:rPr>
              <a:t>39</a:t>
            </a:r>
            <a:r>
              <a:rPr lang="en-US" dirty="0"/>
              <a:t> different countries, daughters are not allowed to have the same rights as sons to inherit assets from their parents </a:t>
            </a:r>
          </a:p>
          <a:p>
            <a:r>
              <a:rPr lang="en-US" dirty="0"/>
              <a:t>The government does not provide childcare services in </a:t>
            </a:r>
            <a:r>
              <a:rPr lang="en-US" dirty="0">
                <a:solidFill>
                  <a:srgbClr val="FF0000"/>
                </a:solidFill>
              </a:rPr>
              <a:t>45</a:t>
            </a:r>
            <a:r>
              <a:rPr lang="en-US" dirty="0"/>
              <a:t> different countries </a:t>
            </a:r>
          </a:p>
          <a:p>
            <a:r>
              <a:rPr lang="en-US" dirty="0"/>
              <a:t>Domestic violence is not legally prohibited in </a:t>
            </a:r>
            <a:r>
              <a:rPr lang="en-US" dirty="0">
                <a:solidFill>
                  <a:srgbClr val="FF0000"/>
                </a:solidFill>
              </a:rPr>
              <a:t>45</a:t>
            </a:r>
            <a:r>
              <a:rPr lang="en-US" dirty="0"/>
              <a:t> different countries </a:t>
            </a:r>
          </a:p>
          <a:p>
            <a:endParaRPr lang="en-US" dirty="0"/>
          </a:p>
        </p:txBody>
      </p:sp>
    </p:spTree>
    <p:extLst>
      <p:ext uri="{BB962C8B-B14F-4D97-AF65-F5344CB8AC3E}">
        <p14:creationId xmlns:p14="http://schemas.microsoft.com/office/powerpoint/2010/main" val="2408349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18B2-FA68-484A-904B-8B90D4B97032}"/>
              </a:ext>
            </a:extLst>
          </p:cNvPr>
          <p:cNvSpPr>
            <a:spLocks noGrp="1"/>
          </p:cNvSpPr>
          <p:nvPr>
            <p:ph type="ctrTitle"/>
          </p:nvPr>
        </p:nvSpPr>
        <p:spPr>
          <a:xfrm>
            <a:off x="416812" y="471759"/>
            <a:ext cx="11036808" cy="828375"/>
          </a:xfrm>
        </p:spPr>
        <p:txBody>
          <a:bodyPr>
            <a:normAutofit/>
          </a:bodyPr>
          <a:lstStyle/>
          <a:p>
            <a:r>
              <a:rPr lang="en-US" sz="3200" dirty="0"/>
              <a:t>                                            Work Cited </a:t>
            </a:r>
          </a:p>
        </p:txBody>
      </p:sp>
      <p:sp>
        <p:nvSpPr>
          <p:cNvPr id="3" name="Subtitle 2">
            <a:extLst>
              <a:ext uri="{FF2B5EF4-FFF2-40B4-BE49-F238E27FC236}">
                <a16:creationId xmlns:a16="http://schemas.microsoft.com/office/drawing/2014/main" id="{415A6CFB-21FA-4764-80F7-B5981809B20A}"/>
              </a:ext>
            </a:extLst>
          </p:cNvPr>
          <p:cNvSpPr>
            <a:spLocks noGrp="1"/>
          </p:cNvSpPr>
          <p:nvPr>
            <p:ph type="subTitle" idx="1"/>
          </p:nvPr>
        </p:nvSpPr>
        <p:spPr>
          <a:xfrm>
            <a:off x="576072" y="1431636"/>
            <a:ext cx="10998612" cy="5339554"/>
          </a:xfrm>
        </p:spPr>
        <p:txBody>
          <a:bodyPr>
            <a:normAutofit fontScale="55000" lnSpcReduction="20000"/>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 14th Amendment of the U.S. Constitution.” National Constitution Center – The 14th Amendment of the U.S. Constitution, constitutioncenter.org/interactive-constitution/amendment/amendment-xiv.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Bedera</a:t>
            </a:r>
            <a:r>
              <a:rPr lang="en-US" sz="1200" dirty="0">
                <a:latin typeface="Times New Roman" panose="02020603050405020304" pitchFamily="18" charset="0"/>
                <a:cs typeface="Times New Roman" panose="02020603050405020304" pitchFamily="18" charset="0"/>
              </a:rPr>
              <a:t>, Nicole. “Trump's New Rule Governing College Sex Assault Is Nearly Impossible for Survivors to Use. That's the Point.” Time, Time, 14 May 2020, time.com/5836774/trump-new-title-ix-rules/.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Begley, Sarah. “Sunbathing Topless: A Map of Varying Laws.” Time, Time, 24 Apr. 2015, time.com/3834365/map-topless-laws/.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Gersen</a:t>
            </a:r>
            <a:r>
              <a:rPr lang="en-US" sz="1200" dirty="0">
                <a:latin typeface="Times New Roman" panose="02020603050405020304" pitchFamily="18" charset="0"/>
                <a:cs typeface="Times New Roman" panose="02020603050405020304" pitchFamily="18" charset="0"/>
              </a:rPr>
              <a:t>, Jeannie Suk. “How Concerning Are the Trump Administration's New Title IX Regulations?” The New Yorker, 2020, www.newyorker.com/news/our-columnists/how-concerning-are-the-trump-administrations-new-title-ix-regulations.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Hurley, Lawrence. “U.S. Supreme Court Refuses to 'Free the Nipple' in Topless Women Case.” Reuters, Thomson Reuters, 13 Jan. 2020, www.reuters.com/article/us-usa-court-topless/u-s-supreme-court-refuses-to-free-the-nipple-in-topless-women-case-idUSKBN1ZC1HQ.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Irm</a:t>
            </a:r>
            <a:r>
              <a:rPr lang="en-US" sz="1200" dirty="0">
                <a:latin typeface="Times New Roman" panose="02020603050405020304" pitchFamily="18" charset="0"/>
                <a:cs typeface="Times New Roman" panose="02020603050405020304" pitchFamily="18" charset="0"/>
              </a:rPr>
              <a:t>. “Topless Laws.” </a:t>
            </a:r>
            <a:r>
              <a:rPr lang="en-US" sz="1200" dirty="0" err="1">
                <a:latin typeface="Times New Roman" panose="02020603050405020304" pitchFamily="18" charset="0"/>
                <a:cs typeface="Times New Roman" panose="02020603050405020304" pitchFamily="18" charset="0"/>
              </a:rPr>
              <a:t>GoTopless</a:t>
            </a:r>
            <a:r>
              <a:rPr lang="en-US" sz="1200" dirty="0">
                <a:latin typeface="Times New Roman" panose="02020603050405020304" pitchFamily="18" charset="0"/>
                <a:cs typeface="Times New Roman" panose="02020603050405020304" pitchFamily="18" charset="0"/>
              </a:rPr>
              <a:t>, gotopless.org/topless-laws.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Osub</a:t>
            </a:r>
            <a:r>
              <a:rPr lang="en-US" sz="1200" dirty="0">
                <a:latin typeface="Times New Roman" panose="02020603050405020304" pitchFamily="18" charset="0"/>
                <a:cs typeface="Times New Roman" panose="02020603050405020304" pitchFamily="18" charset="0"/>
              </a:rPr>
              <a:t> Ahmed, Shilpa </a:t>
            </a:r>
            <a:r>
              <a:rPr lang="en-US" sz="1200" dirty="0" err="1">
                <a:latin typeface="Times New Roman" panose="02020603050405020304" pitchFamily="18" charset="0"/>
                <a:cs typeface="Times New Roman" panose="02020603050405020304" pitchFamily="18" charset="0"/>
              </a:rPr>
              <a:t>Phadke</a:t>
            </a:r>
            <a:r>
              <a:rPr lang="en-US" sz="1200" dirty="0">
                <a:latin typeface="Times New Roman" panose="02020603050405020304" pitchFamily="18" charset="0"/>
                <a:cs typeface="Times New Roman" panose="02020603050405020304" pitchFamily="18" charset="0"/>
              </a:rPr>
              <a:t>. “Women Have Paid the Price for Trump's Regulatory Agenda.” </a:t>
            </a:r>
            <a:r>
              <a:rPr lang="en-US" sz="1200" i="1" dirty="0">
                <a:latin typeface="Times New Roman" panose="02020603050405020304" pitchFamily="18" charset="0"/>
                <a:cs typeface="Times New Roman" panose="02020603050405020304" pitchFamily="18" charset="0"/>
              </a:rPr>
              <a:t>Center for American Progress</a:t>
            </a:r>
            <a:r>
              <a:rPr lang="en-US" sz="1200" dirty="0">
                <a:latin typeface="Times New Roman" panose="02020603050405020304" pitchFamily="18" charset="0"/>
                <a:cs typeface="Times New Roman" panose="02020603050405020304" pitchFamily="18" charset="0"/>
              </a:rPr>
              <a:t>, 2020, www.americanprogress.org/issues/women/reports/2020/09/10/490241/women-paid-price-trumps-regulatory-agenda/.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Rani, </a:t>
            </a:r>
            <a:r>
              <a:rPr lang="en-US" sz="1200" dirty="0" err="1">
                <a:latin typeface="Times New Roman" panose="02020603050405020304" pitchFamily="18" charset="0"/>
                <a:cs typeface="Times New Roman" panose="02020603050405020304" pitchFamily="18" charset="0"/>
              </a:rPr>
              <a:t>Rikha</a:t>
            </a:r>
            <a:r>
              <a:rPr lang="en-US" sz="1200" dirty="0">
                <a:latin typeface="Times New Roman" panose="02020603050405020304" pitchFamily="18" charset="0"/>
                <a:cs typeface="Times New Roman" panose="02020603050405020304" pitchFamily="18" charset="0"/>
              </a:rPr>
              <a:t> Sharma. “Trump's War on the Concept of Women's Health.” </a:t>
            </a:r>
            <a:r>
              <a:rPr lang="en-US" sz="1200" i="1" dirty="0">
                <a:latin typeface="Times New Roman" panose="02020603050405020304" pitchFamily="18" charset="0"/>
                <a:cs typeface="Times New Roman" panose="02020603050405020304" pitchFamily="18" charset="0"/>
              </a:rPr>
              <a:t>Foreign Policy</a:t>
            </a:r>
            <a:r>
              <a:rPr lang="en-US" sz="1200" dirty="0">
                <a:latin typeface="Times New Roman" panose="02020603050405020304" pitchFamily="18" charset="0"/>
                <a:cs typeface="Times New Roman" panose="02020603050405020304" pitchFamily="18" charset="0"/>
              </a:rPr>
              <a:t>, 10 Mar. 2020, foreignpolicy.com/2020/03/10/trump-war-concept-women-health-sexual-reproductive-rights/.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Simao</a:t>
            </a:r>
            <a:r>
              <a:rPr lang="en-US" sz="1200" dirty="0">
                <a:latin typeface="Times New Roman" panose="02020603050405020304" pitchFamily="18" charset="0"/>
                <a:cs typeface="Times New Roman" panose="02020603050405020304" pitchFamily="18" charset="0"/>
              </a:rPr>
              <a:t>, Karen. “10 Celebrities Who Support The Free the Nipple Movement.” </a:t>
            </a:r>
            <a:r>
              <a:rPr lang="en-US" sz="1200" i="1" dirty="0" err="1">
                <a:latin typeface="Times New Roman" panose="02020603050405020304" pitchFamily="18" charset="0"/>
                <a:cs typeface="Times New Roman" panose="02020603050405020304" pitchFamily="18" charset="0"/>
              </a:rPr>
              <a:t>TheRichest</a:t>
            </a:r>
            <a:r>
              <a:rPr lang="en-US" sz="1200" dirty="0">
                <a:latin typeface="Times New Roman" panose="02020603050405020304" pitchFamily="18" charset="0"/>
                <a:cs typeface="Times New Roman" panose="02020603050405020304" pitchFamily="18" charset="0"/>
              </a:rPr>
              <a:t>, 1 Jan. 2020, www.therichest.com/lifestyles/free-the-nipple-celebrity-support/.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Vogt, Bailey. “Federal Ruling Allows Women to Legally Go Topless in Six States.” </a:t>
            </a:r>
            <a:r>
              <a:rPr lang="en-US" sz="1200" i="1" dirty="0">
                <a:latin typeface="Times New Roman" panose="02020603050405020304" pitchFamily="18" charset="0"/>
                <a:cs typeface="Times New Roman" panose="02020603050405020304" pitchFamily="18" charset="0"/>
              </a:rPr>
              <a:t>The Washington Times</a:t>
            </a:r>
            <a:r>
              <a:rPr lang="en-US" sz="1200" dirty="0">
                <a:latin typeface="Times New Roman" panose="02020603050405020304" pitchFamily="18" charset="0"/>
                <a:cs typeface="Times New Roman" panose="02020603050405020304" pitchFamily="18" charset="0"/>
              </a:rPr>
              <a:t>, The Washington Times, 20 Sept. 2019, www.washingtontimes.com/news/2019/sep/20/federal-ruling-allows-women-to-legally-go-topless-/. </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“What Is Title IX?” </a:t>
            </a:r>
            <a:r>
              <a:rPr lang="en-US" sz="1200" i="1" dirty="0">
                <a:latin typeface="Times New Roman" panose="02020603050405020304" pitchFamily="18" charset="0"/>
                <a:cs typeface="Times New Roman" panose="02020603050405020304" pitchFamily="18" charset="0"/>
              </a:rPr>
              <a:t>Ventura College</a:t>
            </a:r>
            <a:r>
              <a:rPr lang="en-US" sz="1200" dirty="0">
                <a:latin typeface="Times New Roman" panose="02020603050405020304" pitchFamily="18" charset="0"/>
                <a:cs typeface="Times New Roman" panose="02020603050405020304" pitchFamily="18" charset="0"/>
              </a:rPr>
              <a:t>, www.venturacollege.edu/college-information/about-ventura-college/title-ix/what-is-title-ix. </a:t>
            </a:r>
          </a:p>
          <a:p>
            <a:pPr marL="171450" indent="-171450">
              <a:buFont typeface="Arial" panose="020B0604020202020204" pitchFamily="34" charset="0"/>
              <a:buChar char="•"/>
            </a:pPr>
            <a:r>
              <a:rPr lang="en-US" sz="1200" dirty="0" err="1">
                <a:latin typeface="Times New Roman" panose="02020603050405020304" pitchFamily="18" charset="0"/>
                <a:cs typeface="Times New Roman" panose="02020603050405020304" pitchFamily="18" charset="0"/>
              </a:rPr>
              <a:t>Zollner</a:t>
            </a:r>
            <a:r>
              <a:rPr lang="en-US" sz="1200" dirty="0">
                <a:latin typeface="Times New Roman" panose="02020603050405020304" pitchFamily="18" charset="0"/>
                <a:cs typeface="Times New Roman" panose="02020603050405020304" pitchFamily="18" charset="0"/>
              </a:rPr>
              <a:t>, Danielle. “Five Major Things Trump Has Done to Roll Back Women's Rights.” </a:t>
            </a:r>
            <a:r>
              <a:rPr lang="en-US" sz="1200" i="1" dirty="0">
                <a:latin typeface="Times New Roman" panose="02020603050405020304" pitchFamily="18" charset="0"/>
                <a:cs typeface="Times New Roman" panose="02020603050405020304" pitchFamily="18" charset="0"/>
              </a:rPr>
              <a:t>The Independent</a:t>
            </a:r>
            <a:r>
              <a:rPr lang="en-US" sz="1200" dirty="0">
                <a:latin typeface="Times New Roman" panose="02020603050405020304" pitchFamily="18" charset="0"/>
                <a:cs typeface="Times New Roman" panose="02020603050405020304" pitchFamily="18" charset="0"/>
              </a:rPr>
              <a:t>, Independent Digital News and Media, 6 Mar. 2020, www.independent.co.uk/news/world/americas/us-politics/trump-women-international-womens-day-abortion-policies-healthcare-a9380411.html. </a:t>
            </a:r>
          </a:p>
          <a:p>
            <a:pPr marL="171450" indent="-171450">
              <a:buFont typeface="Arial" panose="020B0604020202020204" pitchFamily="34" charset="0"/>
              <a:buChar char="•"/>
            </a:pPr>
            <a:r>
              <a:rPr lang="en-US" sz="1200" dirty="0" err="1"/>
              <a:t>Ellmann</a:t>
            </a:r>
            <a:r>
              <a:rPr lang="en-US" sz="1200" dirty="0"/>
              <a:t>, N. (</a:t>
            </a:r>
            <a:r>
              <a:rPr lang="en-US" sz="1200" dirty="0" err="1"/>
              <a:t>n.d.</a:t>
            </a:r>
            <a:r>
              <a:rPr lang="en-US" sz="1200" dirty="0"/>
              <a:t>). State Actions Undermining Abortion Rights in 2020. Retrieved November 13, 2020, from https://www.americanprogress.org/issues/women/reports/2020/08/27/489786/state-actions-undermining-abortion-rights-2020/</a:t>
            </a:r>
          </a:p>
          <a:p>
            <a:pPr marL="171450" indent="-171450">
              <a:buFont typeface="Arial" panose="020B0604020202020204" pitchFamily="34" charset="0"/>
              <a:buChar char="•"/>
            </a:pPr>
            <a:r>
              <a:rPr lang="en-US" sz="1200" dirty="0"/>
              <a:t>Nash, E., &amp; </a:t>
            </a:r>
            <a:r>
              <a:rPr lang="en-US" sz="1200" dirty="0" err="1"/>
              <a:t>Guttmacher</a:t>
            </a:r>
            <a:r>
              <a:rPr lang="en-US" sz="1200" dirty="0"/>
              <a:t> Institute. (2020, July 06). State Abortion Policy Landscape: From Hostile to Supportive. Retrieved November 13, 2020, from https://www.guttmacher.org/article/2019/08/state-abortion-policy-landscape-hostile-supportive</a:t>
            </a:r>
          </a:p>
          <a:p>
            <a:pPr marL="171450" indent="-171450">
              <a:buFont typeface="Arial" panose="020B0604020202020204" pitchFamily="34" charset="0"/>
              <a:buChar char="•"/>
            </a:pPr>
            <a:r>
              <a:rPr lang="en-US" sz="1200" dirty="0"/>
              <a:t>State Facts About Abortion: Florida. (2020, September 10). Retrieved November 13, 2020, from https://www.guttmacher.org/fact-sheet/state-facts-about-abortion-florida</a:t>
            </a:r>
          </a:p>
          <a:p>
            <a:pPr marL="171450" indent="-171450">
              <a:buFont typeface="Arial" panose="020B0604020202020204" pitchFamily="34" charset="0"/>
              <a:buChar char="•"/>
            </a:pPr>
            <a:r>
              <a:rPr lang="en-US" sz="1200" dirty="0"/>
              <a:t>Temple University Center for Public Health Law Research. (2019, January 18). Abortion Laws in America: 16 New Datasets Explore U.S. Legal Landscape. Retrieved November 13, 2020, from </a:t>
            </a:r>
            <a:r>
              <a:rPr lang="en-US" sz="1200" dirty="0">
                <a:hlinkClick r:id="rId2"/>
              </a:rPr>
              <a:t>https://blog.petrieflom.law.harvard.edu/2019/01/18/abortion-laws-in-america-16-new-datasets-explore-u-s-legal-landscape/</a:t>
            </a:r>
            <a:endParaRPr lang="en-US" sz="1200" dirty="0"/>
          </a:p>
          <a:p>
            <a:pPr marL="171450" indent="-171450">
              <a:buFont typeface="Arial" panose="020B0604020202020204" pitchFamily="34" charset="0"/>
              <a:buChar char="•"/>
            </a:pPr>
            <a:r>
              <a:rPr lang="en-US" sz="1200" dirty="0"/>
              <a:t>Women's Workplace Equality Index: Leveling the Playing Field. (2018). Retrieved November 16, 2020, from https://www.cfr.org/legal-barriers/</a:t>
            </a:r>
          </a:p>
          <a:p>
            <a:r>
              <a:rPr lang="en-US" sz="1200" dirty="0" err="1">
                <a:solidFill>
                  <a:srgbClr val="000000"/>
                </a:solidFill>
                <a:latin typeface="Lucida Sans Unicode" panose="020B0602030504020204" pitchFamily="34" charset="0"/>
              </a:rPr>
              <a:t>Braybon</a:t>
            </a:r>
            <a:r>
              <a:rPr lang="en-US" sz="1200" dirty="0">
                <a:solidFill>
                  <a:srgbClr val="000000"/>
                </a:solidFill>
                <a:latin typeface="Lucida Sans Unicode" panose="020B0602030504020204" pitchFamily="34" charset="0"/>
              </a:rPr>
              <a:t>, G.(1989)Women workers in the first World War. London: Routledge.</a:t>
            </a:r>
          </a:p>
          <a:p>
            <a:r>
              <a:rPr lang="en-US" sz="1200" dirty="0" err="1">
                <a:solidFill>
                  <a:srgbClr val="F09D0D"/>
                </a:solidFill>
                <a:latin typeface="Lucida Sans Unicode" panose="020B0602030504020204" pitchFamily="34" charset="0"/>
                <a:hlinkClick r:id="rId3"/>
              </a:rPr>
              <a:t>Anitha</a:t>
            </a:r>
            <a:r>
              <a:rPr lang="en-US" sz="1200" dirty="0">
                <a:solidFill>
                  <a:srgbClr val="F09D0D"/>
                </a:solidFill>
                <a:latin typeface="Lucida Sans Unicode" panose="020B0602030504020204" pitchFamily="34" charset="0"/>
                <a:hlinkClick r:id="rId3"/>
              </a:rPr>
              <a:t>, S. and Pearson, R. (2014) Striking Women – striking out. Feminist Review 108: 61-70</a:t>
            </a:r>
            <a:r>
              <a:rPr lang="en-US" sz="1200" dirty="0">
                <a:solidFill>
                  <a:srgbClr val="000000"/>
                </a:solidFill>
                <a:latin typeface="Lucida Sans Unicode" panose="020B0602030504020204" pitchFamily="34" charset="0"/>
              </a:rPr>
              <a:t>.</a:t>
            </a:r>
          </a:p>
          <a:p>
            <a:r>
              <a:rPr lang="en-US" sz="1200" dirty="0">
                <a:solidFill>
                  <a:srgbClr val="F09D0D"/>
                </a:solidFill>
                <a:latin typeface="Lucida Sans Unicode" panose="020B0602030504020204" pitchFamily="34" charset="0"/>
                <a:hlinkClick r:id="rId4"/>
              </a:rPr>
              <a:t>McDowell, L., </a:t>
            </a:r>
            <a:r>
              <a:rPr lang="en-US" sz="1200" dirty="0" err="1">
                <a:solidFill>
                  <a:srgbClr val="F09D0D"/>
                </a:solidFill>
                <a:latin typeface="Lucida Sans Unicode" panose="020B0602030504020204" pitchFamily="34" charset="0"/>
                <a:hlinkClick r:id="rId4"/>
              </a:rPr>
              <a:t>Anitha</a:t>
            </a:r>
            <a:r>
              <a:rPr lang="en-US" sz="1200" dirty="0">
                <a:solidFill>
                  <a:srgbClr val="F09D0D"/>
                </a:solidFill>
                <a:latin typeface="Lucida Sans Unicode" panose="020B0602030504020204" pitchFamily="34" charset="0"/>
                <a:hlinkClick r:id="rId4"/>
              </a:rPr>
              <a:t>, S. and Pearson, R. 'Striking narratives: class, gender and ethnicity in the Great </a:t>
            </a:r>
            <a:r>
              <a:rPr lang="en-US" sz="1200" dirty="0" err="1">
                <a:solidFill>
                  <a:srgbClr val="F09D0D"/>
                </a:solidFill>
                <a:latin typeface="Lucida Sans Unicode" panose="020B0602030504020204" pitchFamily="34" charset="0"/>
                <a:hlinkClick r:id="rId4"/>
              </a:rPr>
              <a:t>Grunwick</a:t>
            </a:r>
            <a:r>
              <a:rPr lang="en-US" sz="1200" dirty="0">
                <a:solidFill>
                  <a:srgbClr val="F09D0D"/>
                </a:solidFill>
                <a:latin typeface="Lucida Sans Unicode" panose="020B0602030504020204" pitchFamily="34" charset="0"/>
                <a:hlinkClick r:id="rId4"/>
              </a:rPr>
              <a:t> Strike of 1976-1978', Women's History Review.</a:t>
            </a:r>
            <a:endParaRPr lang="en-US" sz="1200" dirty="0">
              <a:solidFill>
                <a:srgbClr val="F09D0D"/>
              </a:solidFill>
              <a:latin typeface="Lucida Sans Unicode" panose="020B0602030504020204" pitchFamily="34" charset="0"/>
            </a:endParaRPr>
          </a:p>
          <a:p>
            <a:br>
              <a:rPr lang="en-US" sz="1200" dirty="0"/>
            </a:br>
            <a:br>
              <a:rPr lang="en-US" sz="1200" dirty="0"/>
            </a:br>
            <a:endParaRPr lang="en-US" sz="1200" dirty="0"/>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48911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365</TotalTime>
  <Words>2459</Words>
  <Application>Microsoft Office PowerPoint</Application>
  <PresentationFormat>Widescreen</PresentationFormat>
  <Paragraphs>122</Paragraphs>
  <Slides>18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Century Gothic</vt:lpstr>
      <vt:lpstr>Lucida Sans Unicode</vt:lpstr>
      <vt:lpstr>Times New Roman</vt:lpstr>
      <vt:lpstr>Wingdings 3</vt:lpstr>
      <vt:lpstr>Ion</vt:lpstr>
      <vt:lpstr>Policies &amp; Laws</vt:lpstr>
      <vt:lpstr>Unfair pay in work field</vt:lpstr>
      <vt:lpstr>Different races</vt:lpstr>
      <vt:lpstr>The history of unequal pay</vt:lpstr>
      <vt:lpstr>Women earn less the men</vt:lpstr>
      <vt:lpstr>United Nations Population Funds</vt:lpstr>
      <vt:lpstr>Less Funding for Title IX in Colleges &amp; Universities </vt:lpstr>
      <vt:lpstr>Free The Nipple Movement</vt:lpstr>
      <vt:lpstr>Title X Family Planning </vt:lpstr>
      <vt:lpstr>Abortion Laws</vt:lpstr>
      <vt:lpstr>Restrictions in Florida</vt:lpstr>
      <vt:lpstr>Woman in third world countries</vt:lpstr>
      <vt:lpstr>Where is being a woman the most difficult ? </vt:lpstr>
      <vt:lpstr>PowerPoint Presentation</vt:lpstr>
      <vt:lpstr>PowerPoint Presentation</vt:lpstr>
      <vt:lpstr>The Inequalities Women Face Around The World </vt:lpstr>
      <vt:lpstr>More Inequalities  </vt:lpstr>
      <vt:lpstr>                                            Work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Policies &amp; Laws</dc:title>
  <dc:creator>Sebastian Cardoza</dc:creator>
  <cp:lastModifiedBy>REJANE ALVES</cp:lastModifiedBy>
  <cp:revision>14</cp:revision>
  <dcterms:created xsi:type="dcterms:W3CDTF">2020-11-11T18:35:40Z</dcterms:created>
  <dcterms:modified xsi:type="dcterms:W3CDTF">2020-11-18T01:56:24Z</dcterms:modified>
</cp:coreProperties>
</file>